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CED2A-BFEE-4850-AF90-7835009944DF}" type="datetimeFigureOut">
              <a:rPr lang="en-US" smtClean="0"/>
              <a:t>8/13/2019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A7A94-7DEE-499B-99BE-BDBE8313FAE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lnSpc>
                <a:spcPct val="150000"/>
              </a:lnSpc>
            </a:pPr>
            <a:r>
              <a:rPr lang="en-US" sz="1200" dirty="0"/>
              <a:t>Are </a:t>
            </a:r>
            <a:r>
              <a:rPr lang="en-US" sz="1200" i="1" dirty="0"/>
              <a:t>specific:</a:t>
            </a:r>
            <a:r>
              <a:rPr lang="en-US" sz="1200" dirty="0"/>
              <a:t> </a:t>
            </a:r>
            <a:r>
              <a:rPr lang="en-US" sz="1200" i="1" dirty="0"/>
              <a:t>Loves his brother </a:t>
            </a:r>
            <a:r>
              <a:rPr lang="en-US" sz="1200" dirty="0"/>
              <a:t>(</a:t>
            </a:r>
            <a:r>
              <a:rPr lang="en-US" sz="1200" i="1" dirty="0"/>
              <a:t>Love</a:t>
            </a:r>
            <a:r>
              <a:rPr lang="en-US" sz="1200" dirty="0"/>
              <a:t>: 35x)</a:t>
            </a:r>
          </a:p>
          <a:p>
            <a:pPr algn="ctr">
              <a:lnSpc>
                <a:spcPct val="150000"/>
              </a:lnSpc>
            </a:pPr>
            <a:r>
              <a:rPr lang="en-US" sz="1200" dirty="0"/>
              <a:t>36x Matthew, Mark, Luke…27x John…Paul 103 (84 chapters—17x 1 John</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87AECE-4503-4D50-A32A-E0BFD1288C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657734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lnSpc>
                <a:spcPct val="150000"/>
              </a:lnSpc>
            </a:pPr>
            <a:r>
              <a:rPr lang="en-US" sz="1200" dirty="0"/>
              <a:t>Are </a:t>
            </a:r>
            <a:r>
              <a:rPr lang="en-US" sz="1200" i="1" dirty="0"/>
              <a:t>specific:</a:t>
            </a:r>
            <a:r>
              <a:rPr lang="en-US" sz="1200" dirty="0"/>
              <a:t> </a:t>
            </a:r>
            <a:r>
              <a:rPr lang="en-US" sz="1200" i="1" dirty="0"/>
              <a:t>Loves his brother </a:t>
            </a:r>
            <a:r>
              <a:rPr lang="en-US" sz="1200" dirty="0"/>
              <a:t>(</a:t>
            </a:r>
            <a:r>
              <a:rPr lang="en-US" sz="1200" i="1" dirty="0"/>
              <a:t>Love</a:t>
            </a:r>
            <a:r>
              <a:rPr lang="en-US" sz="1200" dirty="0"/>
              <a:t>: 35x)</a:t>
            </a:r>
          </a:p>
          <a:p>
            <a:pPr algn="ctr">
              <a:lnSpc>
                <a:spcPct val="150000"/>
              </a:lnSpc>
            </a:pPr>
            <a:r>
              <a:rPr lang="en-US" sz="1200" dirty="0"/>
              <a:t>36x Matthew, Mark, Luke…27x John…Paul 103 (84 chapters—17x 1 John</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87AECE-4503-4D50-A32A-E0BFD1288C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5134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52662B-7EB4-4412-86B7-B8FF352C64C0}"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2662B-7EB4-4412-86B7-B8FF352C64C0}"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2662B-7EB4-4412-86B7-B8FF352C64C0}"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2662B-7EB4-4412-86B7-B8FF352C64C0}"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52662B-7EB4-4412-86B7-B8FF352C64C0}"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52662B-7EB4-4412-86B7-B8FF352C64C0}"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52662B-7EB4-4412-86B7-B8FF352C64C0}" type="datetimeFigureOut">
              <a:rPr lang="en-US" smtClean="0"/>
              <a:t>8/13/2019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52662B-7EB4-4412-86B7-B8FF352C64C0}" type="datetimeFigureOut">
              <a:rPr lang="en-US" smtClean="0"/>
              <a:t>8/13/2019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2662B-7EB4-4412-86B7-B8FF352C64C0}" type="datetimeFigureOut">
              <a:rPr lang="en-US" smtClean="0"/>
              <a:t>8/13/2019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2662B-7EB4-4412-86B7-B8FF352C64C0}"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2662B-7EB4-4412-86B7-B8FF352C64C0}"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A99E8-69E8-4C29-86A8-F13B272919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2662B-7EB4-4412-86B7-B8FF352C64C0}" type="datetimeFigureOut">
              <a:rPr lang="en-US" smtClean="0"/>
              <a:t>8/13/2019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A99E8-69E8-4C29-86A8-F13B272919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4340134" y="2012814"/>
            <a:ext cx="4065815" cy="2554545"/>
          </a:xfrm>
          <a:prstGeom prst="rect">
            <a:avLst/>
          </a:prstGeom>
          <a:noFill/>
        </p:spPr>
        <p:txBody>
          <a:bodyPr wrap="square" rtlCol="0" anchor="t">
            <a:spAutoFit/>
          </a:bodyPr>
          <a:lstStyle/>
          <a:p>
            <a:pPr algn="ctr"/>
            <a:r>
              <a:rPr lang="en-US" sz="3200" i="1" dirty="0"/>
              <a:t>A Letter of Encouragement to a Peculiar People-4</a:t>
            </a:r>
          </a:p>
          <a:p>
            <a:pPr algn="ctr"/>
            <a:endParaRPr lang="en-US" sz="3200" i="1" dirty="0"/>
          </a:p>
          <a:p>
            <a:pPr algn="ctr"/>
            <a:r>
              <a:rPr lang="en-US" sz="3200" dirty="0"/>
              <a:t>1 John</a:t>
            </a:r>
          </a:p>
        </p:txBody>
      </p:sp>
      <p:pic>
        <p:nvPicPr>
          <p:cNvPr id="3" name="Picture 2">
            <a:extLst>
              <a:ext uri="{FF2B5EF4-FFF2-40B4-BE49-F238E27FC236}">
                <a16:creationId xmlns:a16="http://schemas.microsoft.com/office/drawing/2014/main" xmlns="" id="{E4FC0DE7-F325-4CA7-923C-3CB4E5DDB20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8641" y="166171"/>
            <a:ext cx="3670682" cy="6525658"/>
          </a:xfrm>
          <a:prstGeom prst="rect">
            <a:avLst/>
          </a:prstGeom>
        </p:spPr>
      </p:pic>
    </p:spTree>
    <p:extLst>
      <p:ext uri="{BB962C8B-B14F-4D97-AF65-F5344CB8AC3E}">
        <p14:creationId xmlns:p14="http://schemas.microsoft.com/office/powerpoint/2010/main" xmlns="" val="147471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166552" y="284487"/>
            <a:ext cx="8758646" cy="1938992"/>
          </a:xfrm>
          <a:prstGeom prst="rect">
            <a:avLst/>
          </a:prstGeom>
          <a:noFill/>
        </p:spPr>
        <p:txBody>
          <a:bodyPr wrap="square"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prstClr val="white"/>
                </a:solidFill>
                <a:effectLst/>
                <a:uLnTx/>
                <a:uFillTx/>
                <a:latin typeface="Arial" panose="020B0604020202020204"/>
                <a:ea typeface="+mn-ea"/>
                <a:cs typeface="+mn-cs"/>
              </a:rPr>
              <a:t>REVIEW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I write these things to you who believe in the name of the Son of God so that you may </a:t>
            </a:r>
            <a:r>
              <a:rPr kumimoji="0" lang="en-US" sz="2400" b="0" i="1" u="sng" strike="noStrike" kern="1200" cap="none" spc="0" normalizeH="0" baseline="0" noProof="0" dirty="0">
                <a:ln>
                  <a:noFill/>
                </a:ln>
                <a:solidFill>
                  <a:prstClr val="white"/>
                </a:solidFill>
                <a:effectLst/>
                <a:uLnTx/>
                <a:uFillTx/>
                <a:latin typeface="Arial" panose="020B0604020202020204"/>
                <a:ea typeface="+mn-ea"/>
                <a:cs typeface="+mn-cs"/>
              </a:rPr>
              <a:t>know</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(be certain, assured, confident) that you have eternal life.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5:13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Know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26x (16x </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we know</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a:t>
            </a:r>
          </a:p>
        </p:txBody>
      </p:sp>
      <p:pic>
        <p:nvPicPr>
          <p:cNvPr id="3" name="Picture 2" descr="A picture containing clipart&#10;&#10;Description automatically generated">
            <a:extLst>
              <a:ext uri="{FF2B5EF4-FFF2-40B4-BE49-F238E27FC236}">
                <a16:creationId xmlns:a16="http://schemas.microsoft.com/office/drawing/2014/main" xmlns="" id="{DE498654-9AF3-421F-9D88-742DFE1A160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2199" y="2293035"/>
            <a:ext cx="5128562" cy="4280479"/>
          </a:xfrm>
          <a:prstGeom prst="rect">
            <a:avLst/>
          </a:prstGeom>
        </p:spPr>
      </p:pic>
      <p:sp>
        <p:nvSpPr>
          <p:cNvPr id="5" name="TextBox 4">
            <a:extLst>
              <a:ext uri="{FF2B5EF4-FFF2-40B4-BE49-F238E27FC236}">
                <a16:creationId xmlns:a16="http://schemas.microsoft.com/office/drawing/2014/main" xmlns="" id="{0C9DDCF4-EACB-445B-866E-6999C8464DC1}"/>
              </a:ext>
            </a:extLst>
          </p:cNvPr>
          <p:cNvSpPr txBox="1"/>
          <p:nvPr/>
        </p:nvSpPr>
        <p:spPr>
          <a:xfrm>
            <a:off x="5994825" y="2154489"/>
            <a:ext cx="2616977" cy="452431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prstClr val="white"/>
                </a:solidFill>
                <a:effectLst/>
                <a:uLnTx/>
                <a:uFillTx/>
                <a:latin typeface="Arial" panose="020B0604020202020204"/>
                <a:ea typeface="+mn-ea"/>
                <a:cs typeface="+mn-cs"/>
              </a:rPr>
              <a:t>Confusion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Is Jesus able?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Does he want to?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Am I worthy?</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400" dirty="0">
              <a:solidFill>
                <a:prstClr val="white"/>
              </a:solidFill>
              <a:latin typeface="Arial" panose="020B0604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400" dirty="0">
              <a:solidFill>
                <a:prstClr val="white"/>
              </a:solidFill>
              <a:latin typeface="Arial" panose="020B0604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prstClr val="white"/>
                </a:solidFill>
                <a:effectLst/>
                <a:uLnTx/>
                <a:uFillTx/>
                <a:latin typeface="Arial" panose="020B0604020202020204"/>
                <a:ea typeface="+mn-ea"/>
                <a:cs typeface="+mn-cs"/>
              </a:rPr>
              <a:t>Advice: Remember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strike="noStrike" kern="1200" cap="none" spc="0" normalizeH="0" baseline="0" noProof="0" dirty="0">
                <a:ln>
                  <a:noFill/>
                </a:ln>
                <a:solidFill>
                  <a:prstClr val="white"/>
                </a:solidFill>
                <a:effectLst/>
                <a:uLnTx/>
                <a:uFillTx/>
                <a:latin typeface="Arial" panose="020B0604020202020204"/>
                <a:ea typeface="+mn-ea"/>
                <a:cs typeface="+mn-cs"/>
              </a:rPr>
              <a:t>Whose they are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strike="noStrike" kern="1200" cap="none" spc="0" normalizeH="0" baseline="0" noProof="0" dirty="0">
                <a:ln>
                  <a:noFill/>
                </a:ln>
                <a:solidFill>
                  <a:prstClr val="white"/>
                </a:solidFill>
                <a:effectLst/>
                <a:uLnTx/>
                <a:uFillTx/>
                <a:latin typeface="Arial" panose="020B0604020202020204"/>
                <a:ea typeface="+mn-ea"/>
                <a:cs typeface="+mn-cs"/>
              </a:rPr>
              <a:t>How they should live</a:t>
            </a:r>
          </a:p>
        </p:txBody>
      </p:sp>
    </p:spTree>
    <p:extLst>
      <p:ext uri="{BB962C8B-B14F-4D97-AF65-F5344CB8AC3E}">
        <p14:creationId xmlns:p14="http://schemas.microsoft.com/office/powerpoint/2010/main" xmlns="" val="79638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5165155" y="322972"/>
            <a:ext cx="3905357" cy="6370975"/>
          </a:xfrm>
          <a:prstGeom prst="rect">
            <a:avLst/>
          </a:prstGeom>
          <a:noFill/>
        </p:spPr>
        <p:txBody>
          <a:bodyPr wrap="square" rtlCol="0" anchor="t">
            <a:spAutoFit/>
          </a:bodyPr>
          <a:lstStyle/>
          <a:p>
            <a:pPr algn="ctr">
              <a:defRPr/>
            </a:pPr>
            <a:r>
              <a:rPr lang="en-US" sz="2400" dirty="0">
                <a:solidFill>
                  <a:srgbClr val="FFFF00"/>
                </a:solidFill>
                <a:latin typeface="Elephant" panose="02020904090505020303" pitchFamily="18" charset="0"/>
              </a:rPr>
              <a:t>Walking in the light</a:t>
            </a:r>
          </a:p>
          <a:p>
            <a:pPr algn="ctr">
              <a:defRPr/>
            </a:pPr>
            <a:r>
              <a:rPr lang="en-US" sz="2400" dirty="0">
                <a:solidFill>
                  <a:srgbClr val="FFFF00"/>
                </a:solidFill>
                <a:latin typeface="Elephant" panose="02020904090505020303" pitchFamily="18" charset="0"/>
              </a:rPr>
              <a:t>(Jesus…Word)</a:t>
            </a:r>
            <a:endParaRPr lang="en-US" dirty="0">
              <a:solidFill>
                <a:prstClr val="white"/>
              </a:solidFil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Elephant" panose="02020904090505020303" pitchFamily="18" charset="0"/>
                <a:sym typeface="Wingdings" panose="05000000000000000000" pitchFamily="2" charset="2"/>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srgbClr val="FFFF00"/>
                </a:solidFill>
                <a:latin typeface="Elephant" panose="02020904090505020303" pitchFamily="18" charset="0"/>
                <a:sym typeface="Wingdings" panose="05000000000000000000" pitchFamily="2" charset="2"/>
              </a:rPr>
              <a:t>Think/Act correctly</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The foundation: 1:5-2:2</a:t>
            </a:r>
            <a:endParaRPr lang="en-US" sz="2400" dirty="0">
              <a:solidFill>
                <a:prstClr val="white"/>
              </a:solidFill>
              <a:latin typeface="Arial" panose="020B0604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u="none" strike="noStrike" kern="1200" cap="none" spc="0" normalizeH="0" baseline="0" noProof="0" dirty="0">
                <a:ln>
                  <a:noFill/>
                </a:ln>
                <a:solidFill>
                  <a:prstClr val="white"/>
                </a:solidFill>
                <a:effectLst/>
                <a:uLnTx/>
                <a:uFillTx/>
                <a:latin typeface="Arial" panose="020B0604020202020204"/>
                <a:ea typeface="+mn-ea"/>
                <a:cs typeface="+mn-cs"/>
              </a:rPr>
              <a:t>The</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light</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reveals our situation: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white"/>
                </a:solidFill>
                <a:latin typeface="Arial" panose="020B0604020202020204"/>
              </a:rPr>
              <a:t>Created by God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Created to love God</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white"/>
                </a:solidFill>
                <a:latin typeface="Arial" panose="020B0604020202020204"/>
              </a:rPr>
              <a:t>T</a:t>
            </a:r>
            <a:r>
              <a:rPr kumimoji="0" lang="en-US" sz="2400" b="0" i="0" u="none" strike="noStrike" kern="1200" cap="none" spc="0" normalizeH="0" baseline="0" noProof="0" dirty="0" err="1">
                <a:ln>
                  <a:noFill/>
                </a:ln>
                <a:solidFill>
                  <a:prstClr val="white"/>
                </a:solidFill>
                <a:effectLst/>
                <a:uLnTx/>
                <a:uFillTx/>
                <a:latin typeface="Arial" panose="020B0604020202020204"/>
                <a:ea typeface="+mn-ea"/>
                <a:cs typeface="+mn-cs"/>
              </a:rPr>
              <a:t>urned</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our back on God</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white"/>
                </a:solidFill>
                <a:latin typeface="Arial" panose="020B0604020202020204"/>
              </a:rPr>
              <a:t>Invited to return to God</a:t>
            </a: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Then: 2:3-11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The light</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reveals how we should live</a:t>
            </a:r>
          </a:p>
        </p:txBody>
      </p:sp>
      <p:pic>
        <p:nvPicPr>
          <p:cNvPr id="7" name="Picture 6" descr="A picture containing ground, outdoor, sidewalk&#10;&#10;Description automatically generated">
            <a:extLst>
              <a:ext uri="{FF2B5EF4-FFF2-40B4-BE49-F238E27FC236}">
                <a16:creationId xmlns:a16="http://schemas.microsoft.com/office/drawing/2014/main" xmlns="" id="{742C3E8E-E949-4665-91D8-05AD9956B32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0678" y="322972"/>
            <a:ext cx="4659043" cy="6212057"/>
          </a:xfrm>
          <a:prstGeom prst="rect">
            <a:avLst/>
          </a:prstGeom>
        </p:spPr>
      </p:pic>
      <p:sp>
        <p:nvSpPr>
          <p:cNvPr id="8" name="Rectangle 7">
            <a:extLst>
              <a:ext uri="{FF2B5EF4-FFF2-40B4-BE49-F238E27FC236}">
                <a16:creationId xmlns:a16="http://schemas.microsoft.com/office/drawing/2014/main" xmlns="" id="{40B40F1A-517C-454D-8986-FCB5DDD729C6}"/>
              </a:ext>
            </a:extLst>
          </p:cNvPr>
          <p:cNvSpPr/>
          <p:nvPr/>
        </p:nvSpPr>
        <p:spPr>
          <a:xfrm>
            <a:off x="836502" y="568410"/>
            <a:ext cx="822661" cy="584775"/>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Sin</a:t>
            </a:r>
          </a:p>
        </p:txBody>
      </p:sp>
      <p:sp>
        <p:nvSpPr>
          <p:cNvPr id="9" name="Rectangle 8">
            <a:extLst>
              <a:ext uri="{FF2B5EF4-FFF2-40B4-BE49-F238E27FC236}">
                <a16:creationId xmlns:a16="http://schemas.microsoft.com/office/drawing/2014/main" xmlns="" id="{2E491A86-E561-4CE1-BD2A-A0C79BA40EE7}"/>
              </a:ext>
            </a:extLst>
          </p:cNvPr>
          <p:cNvSpPr/>
          <p:nvPr/>
        </p:nvSpPr>
        <p:spPr>
          <a:xfrm>
            <a:off x="-1380895" y="2652154"/>
            <a:ext cx="6466835" cy="3046988"/>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                                  Forgiveness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              Confess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Avoid</a:t>
            </a:r>
          </a:p>
        </p:txBody>
      </p:sp>
    </p:spTree>
    <p:extLst>
      <p:ext uri="{BB962C8B-B14F-4D97-AF65-F5344CB8AC3E}">
        <p14:creationId xmlns:p14="http://schemas.microsoft.com/office/powerpoint/2010/main" xmlns="" val="428704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7373" y="0"/>
            <a:ext cx="8729255" cy="9510296"/>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We know that we have come to know him if we </a:t>
            </a:r>
            <a:r>
              <a:rPr kumimoji="0" lang="en-US" sz="2400" b="1" i="1" u="sng" strike="noStrike" kern="1200" cap="none" spc="0" normalizeH="0" baseline="0" noProof="0" dirty="0">
                <a:ln>
                  <a:noFill/>
                </a:ln>
                <a:solidFill>
                  <a:prstClr val="white"/>
                </a:solidFill>
                <a:effectLst/>
                <a:uLnTx/>
                <a:uFillTx/>
                <a:latin typeface="Arial" panose="020B0604020202020204"/>
                <a:ea typeface="+mn-ea"/>
                <a:cs typeface="+mn-cs"/>
              </a:rPr>
              <a:t>obey his commands</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The man who says, "I know him," but does not do what he commands is a liar, and the truth is not in him. But if anyone obeys his word, God's love is truly made complete in him. This is how we know we are in him: Whoever claims to live in him must </a:t>
            </a:r>
            <a:r>
              <a:rPr kumimoji="0" lang="en-US" sz="2400" b="1" i="1" u="sng" strike="noStrike" kern="1200" cap="none" spc="0" normalizeH="0" baseline="0" noProof="0" dirty="0">
                <a:ln>
                  <a:noFill/>
                </a:ln>
                <a:solidFill>
                  <a:prstClr val="white"/>
                </a:solidFill>
                <a:effectLst/>
                <a:uLnTx/>
                <a:uFillTx/>
                <a:latin typeface="Arial" panose="020B0604020202020204"/>
                <a:ea typeface="+mn-ea"/>
                <a:cs typeface="+mn-cs"/>
              </a:rPr>
              <a:t>walk as Jesus did</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Dear friends, I am not writing you a </a:t>
            </a:r>
            <a:r>
              <a:rPr kumimoji="0" lang="en-US" sz="2400" b="1" i="1" u="sng" strike="noStrike" kern="1200" cap="none" spc="0" normalizeH="0" baseline="0" noProof="0" dirty="0">
                <a:ln>
                  <a:noFill/>
                </a:ln>
                <a:solidFill>
                  <a:prstClr val="white"/>
                </a:solidFill>
                <a:effectLst/>
                <a:uLnTx/>
                <a:uFillTx/>
                <a:latin typeface="Arial" panose="020B0604020202020204"/>
                <a:ea typeface="+mn-ea"/>
                <a:cs typeface="+mn-cs"/>
              </a:rPr>
              <a:t>new command but an old one</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which you have had since the beginning. This old command is the message you have heard. Yet I am writing you a new command; its truth is seen in him and you, because the darkness is passing and the true light is already shining. Anyone who claims to be in the light but hates his brother is still in the darkness. Whoever </a:t>
            </a:r>
            <a:r>
              <a:rPr kumimoji="0" lang="en-US" sz="2400" b="1" i="1" u="sng" strike="noStrike" kern="1200" cap="none" spc="0" normalizeH="0" baseline="0" noProof="0" dirty="0">
                <a:ln>
                  <a:noFill/>
                </a:ln>
                <a:solidFill>
                  <a:prstClr val="white"/>
                </a:solidFill>
                <a:effectLst/>
                <a:uLnTx/>
                <a:uFillTx/>
                <a:latin typeface="Arial" panose="020B0604020202020204"/>
                <a:ea typeface="+mn-ea"/>
                <a:cs typeface="+mn-cs"/>
              </a:rPr>
              <a:t>loves his brother</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lives in the light, and there is nothing in him to make him stumble. But whoever hates his brother is in the darkness and walks around in the darkness; he does not know where he is going, because the darkness has blinded him.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2:3-11</a:t>
            </a:r>
          </a:p>
        </p:txBody>
      </p:sp>
    </p:spTree>
    <p:extLst>
      <p:ext uri="{BB962C8B-B14F-4D97-AF65-F5344CB8AC3E}">
        <p14:creationId xmlns:p14="http://schemas.microsoft.com/office/powerpoint/2010/main" xmlns="" val="153289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5229720" y="1152826"/>
            <a:ext cx="3706907" cy="3970318"/>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The light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shows</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that </a:t>
            </a:r>
            <a:r>
              <a:rPr kumimoji="0" lang="en-US" sz="2400" b="0" u="none" strike="noStrike" kern="1200" cap="none" spc="0" normalizeH="0" baseline="0" noProof="0" dirty="0">
                <a:ln>
                  <a:noFill/>
                </a:ln>
                <a:solidFill>
                  <a:prstClr val="white"/>
                </a:solidFill>
                <a:effectLst/>
                <a:uLnTx/>
                <a:uFillTx/>
                <a:latin typeface="Arial" panose="020B0604020202020204"/>
                <a:ea typeface="+mn-ea"/>
                <a:cs typeface="+mn-cs"/>
              </a:rPr>
              <a:t>we should:</a:t>
            </a:r>
          </a:p>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2400" b="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1. Walk as Jesus did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(:6)</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Constant contact with God</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Constantly serving others</a:t>
            </a:r>
          </a:p>
        </p:txBody>
      </p:sp>
      <p:pic>
        <p:nvPicPr>
          <p:cNvPr id="3" name="Picture 2" descr="A picture containing ground, outdoor, sidewalk&#10;&#10;Description automatically generated">
            <a:extLst>
              <a:ext uri="{FF2B5EF4-FFF2-40B4-BE49-F238E27FC236}">
                <a16:creationId xmlns:a16="http://schemas.microsoft.com/office/drawing/2014/main" xmlns="" id="{DC1B36FA-D5E2-49A2-87A4-76414B24802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7374" y="322973"/>
            <a:ext cx="4659043" cy="6212057"/>
          </a:xfrm>
          <a:prstGeom prst="rect">
            <a:avLst/>
          </a:prstGeom>
        </p:spPr>
      </p:pic>
      <p:sp>
        <p:nvSpPr>
          <p:cNvPr id="5" name="Rectangle 4">
            <a:extLst>
              <a:ext uri="{FF2B5EF4-FFF2-40B4-BE49-F238E27FC236}">
                <a16:creationId xmlns:a16="http://schemas.microsoft.com/office/drawing/2014/main" xmlns="" id="{528B3ACF-298B-47C8-B7A2-77C1BA0580EF}"/>
              </a:ext>
            </a:extLst>
          </p:cNvPr>
          <p:cNvSpPr/>
          <p:nvPr/>
        </p:nvSpPr>
        <p:spPr>
          <a:xfrm>
            <a:off x="997658" y="3069505"/>
            <a:ext cx="3390672" cy="175432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           Example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Jesus’</a:t>
            </a:r>
            <a:endParaRPr kumimoji="0" lang="en-US" sz="3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xmlns="" val="114528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5229720" y="107798"/>
            <a:ext cx="3706907" cy="8956298"/>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The light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shows that we should:</a:t>
            </a:r>
          </a:p>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2. Follow commandments</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(:3, 4)</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Old: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Behavior Old Testament</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New</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Light </a:t>
            </a:r>
            <a:r>
              <a:rPr kumimoji="0" lang="en-US" sz="2400" b="0" i="1" u="sng" strike="noStrike" kern="1200" cap="none" spc="0" normalizeH="0" baseline="0" noProof="0" dirty="0">
                <a:ln>
                  <a:noFill/>
                </a:ln>
                <a:solidFill>
                  <a:prstClr val="white"/>
                </a:solidFill>
                <a:effectLst/>
                <a:uLnTx/>
                <a:uFillTx/>
                <a:latin typeface="Arial" panose="020B0604020202020204"/>
                <a:ea typeface="+mn-ea"/>
                <a:cs typeface="+mn-cs"/>
              </a:rPr>
              <a:t>is</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shining</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Sin/Forgiveness </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sym typeface="Wingdings" panose="05000000000000000000" pitchFamily="2" charset="2"/>
              </a:rPr>
              <a:t></a:t>
            </a: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Motivation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Power</a:t>
            </a:r>
          </a:p>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Specific:</a:t>
            </a: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 </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Loves his brother</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35…36…27…103 (84 chapters)</a:t>
            </a:r>
          </a:p>
        </p:txBody>
      </p:sp>
      <p:pic>
        <p:nvPicPr>
          <p:cNvPr id="3" name="Picture 2" descr="A picture containing ground, outdoor, sidewalk&#10;&#10;Description automatically generated">
            <a:extLst>
              <a:ext uri="{FF2B5EF4-FFF2-40B4-BE49-F238E27FC236}">
                <a16:creationId xmlns:a16="http://schemas.microsoft.com/office/drawing/2014/main" xmlns="" id="{DC1B36FA-D5E2-49A2-87A4-76414B2480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7374" y="322973"/>
            <a:ext cx="4659043" cy="6212057"/>
          </a:xfrm>
          <a:prstGeom prst="rect">
            <a:avLst/>
          </a:prstGeom>
        </p:spPr>
      </p:pic>
      <p:sp>
        <p:nvSpPr>
          <p:cNvPr id="5" name="Rectangle 4">
            <a:extLst>
              <a:ext uri="{FF2B5EF4-FFF2-40B4-BE49-F238E27FC236}">
                <a16:creationId xmlns:a16="http://schemas.microsoft.com/office/drawing/2014/main" xmlns="" id="{528B3ACF-298B-47C8-B7A2-77C1BA0580EF}"/>
              </a:ext>
            </a:extLst>
          </p:cNvPr>
          <p:cNvSpPr/>
          <p:nvPr/>
        </p:nvSpPr>
        <p:spPr>
          <a:xfrm>
            <a:off x="1423608" y="3515567"/>
            <a:ext cx="3698448" cy="646331"/>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 Commandments</a:t>
            </a:r>
            <a:endParaRPr kumimoji="0" lang="en-US" sz="3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xmlns="" id="{91033770-1CE9-4743-B2B2-EDFE9A685ADE}"/>
              </a:ext>
            </a:extLst>
          </p:cNvPr>
          <p:cNvSpPr/>
          <p:nvPr/>
        </p:nvSpPr>
        <p:spPr>
          <a:xfrm>
            <a:off x="392557" y="4471300"/>
            <a:ext cx="2749471" cy="175432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      Example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Jesus’</a:t>
            </a:r>
            <a:endParaRPr kumimoji="0" lang="en-US" sz="3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xmlns="" val="230240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5229720" y="647085"/>
            <a:ext cx="3706907" cy="7294305"/>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u="sng" strike="noStrike" kern="1200" cap="none" spc="0" normalizeH="0" baseline="0" noProof="0" dirty="0">
                <a:ln>
                  <a:noFill/>
                </a:ln>
                <a:solidFill>
                  <a:prstClr val="white"/>
                </a:solidFill>
                <a:effectLst/>
                <a:uLnTx/>
                <a:uFillTx/>
                <a:latin typeface="Arial" panose="020B0604020202020204"/>
                <a:ea typeface="+mn-ea"/>
                <a:cs typeface="+mn-cs"/>
              </a:rPr>
              <a:t>The Assurance</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We unquestionably have eternal life if we:</a:t>
            </a:r>
          </a:p>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1. Acknowledge our situation (Failure and forgiveness)</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2. Follow the example of Jesus (Walk as Jesus did)</a:t>
            </a:r>
          </a:p>
          <a:p>
            <a:pPr marL="0" marR="0" lvl="0" indent="0" algn="ctr" defTabSz="457200" rtl="0" eaLnBrk="1" fontAlgn="auto" latinLnBrk="0" hangingPunct="1">
              <a:lnSpc>
                <a:spcPct val="150000"/>
              </a:lnSpc>
              <a:spcBef>
                <a:spcPts val="0"/>
              </a:spcBef>
              <a:spcAft>
                <a:spcPts val="0"/>
              </a:spcAft>
              <a:buClrTx/>
              <a:buSzTx/>
              <a:buFontTx/>
              <a:buNone/>
              <a:tabLst/>
              <a:defRPr/>
            </a:pPr>
            <a:r>
              <a:rPr lang="en-US" sz="2400" i="1" dirty="0">
                <a:solidFill>
                  <a:prstClr val="white"/>
                </a:solidFill>
                <a:latin typeface="Arial" panose="020B0604020202020204"/>
              </a:rPr>
              <a:t>3</a:t>
            </a:r>
            <a:r>
              <a:rPr kumimoji="0" lang="en-US" sz="2400" b="0" i="1" u="none" strike="noStrike" kern="1200" cap="none" spc="0" normalizeH="0" baseline="0" noProof="0" dirty="0">
                <a:ln>
                  <a:noFill/>
                </a:ln>
                <a:solidFill>
                  <a:prstClr val="white"/>
                </a:solidFill>
                <a:effectLst/>
                <a:uLnTx/>
                <a:uFillTx/>
                <a:latin typeface="Arial" panose="020B0604020202020204"/>
                <a:ea typeface="+mn-ea"/>
                <a:cs typeface="+mn-cs"/>
              </a:rPr>
              <a:t>. Obey the commandments</a:t>
            </a:r>
          </a:p>
          <a:p>
            <a:pPr marL="0" marR="0" lvl="0" indent="0" algn="ctr" defTabSz="457200" rtl="0" eaLnBrk="1" fontAlgn="auto" latinLnBrk="0" hangingPunct="1">
              <a:lnSpc>
                <a:spcPct val="150000"/>
              </a:lnSpc>
              <a:spcBef>
                <a:spcPts val="0"/>
              </a:spcBef>
              <a:spcAft>
                <a:spcPts val="0"/>
              </a:spcAft>
              <a:buClrTx/>
              <a:buSzTx/>
              <a:buFontTx/>
              <a:buNone/>
              <a:tabLst/>
              <a:defRPr/>
            </a:pPr>
            <a:r>
              <a:rPr lang="en-US" sz="2400" i="1" dirty="0">
                <a:solidFill>
                  <a:prstClr val="white"/>
                </a:solidFill>
                <a:latin typeface="Arial" panose="020B0604020202020204"/>
              </a:rPr>
              <a:t>(Love one another)</a:t>
            </a: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3" name="Picture 2" descr="A picture containing ground, outdoor, sidewalk&#10;&#10;Description automatically generated">
            <a:extLst>
              <a:ext uri="{FF2B5EF4-FFF2-40B4-BE49-F238E27FC236}">
                <a16:creationId xmlns:a16="http://schemas.microsoft.com/office/drawing/2014/main" xmlns="" id="{DC1B36FA-D5E2-49A2-87A4-76414B2480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7374" y="322973"/>
            <a:ext cx="4659043" cy="6212057"/>
          </a:xfrm>
          <a:prstGeom prst="rect">
            <a:avLst/>
          </a:prstGeom>
        </p:spPr>
      </p:pic>
      <p:sp>
        <p:nvSpPr>
          <p:cNvPr id="6" name="Rectangle 5">
            <a:extLst>
              <a:ext uri="{FF2B5EF4-FFF2-40B4-BE49-F238E27FC236}">
                <a16:creationId xmlns:a16="http://schemas.microsoft.com/office/drawing/2014/main" xmlns="" id="{32A2DB28-11E0-416F-A9F7-B0DD3D1A61B7}"/>
              </a:ext>
            </a:extLst>
          </p:cNvPr>
          <p:cNvSpPr/>
          <p:nvPr/>
        </p:nvSpPr>
        <p:spPr>
          <a:xfrm>
            <a:off x="400144" y="3428999"/>
            <a:ext cx="4467890" cy="286232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       Commandments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    Example of Jesus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3600" i="1" dirty="0">
              <a:solidFill>
                <a:prstClr val="white"/>
              </a:solidFill>
              <a:latin typeface="Arial" panose="020B0604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Arial" panose="020B0604020202020204"/>
                <a:ea typeface="+mn-ea"/>
                <a:cs typeface="+mn-cs"/>
              </a:rPr>
              <a:t>Confess our sin</a:t>
            </a:r>
            <a:endParaRPr kumimoji="0" lang="en-US" sz="36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xmlns="" val="200810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5740" y="284488"/>
            <a:ext cx="8552906" cy="6524863"/>
          </a:xfrm>
          <a:prstGeom prst="rect">
            <a:avLst/>
          </a:prstGeom>
          <a:noFill/>
        </p:spPr>
        <p:txBody>
          <a:bodyPr wrap="square" rtlCol="0" anchor="t">
            <a:spAutoFit/>
          </a:bodyPr>
          <a:lstStyle/>
          <a:p>
            <a:pPr algn="ctr"/>
            <a:r>
              <a:rPr lang="en-US" sz="2400" dirty="0"/>
              <a:t>REVIEW</a:t>
            </a:r>
          </a:p>
          <a:p>
            <a:pPr algn="ctr"/>
            <a:r>
              <a:rPr lang="en-US" sz="2400" i="1" dirty="0"/>
              <a:t> I write these things to you who believe in the name of the Son of God so that you may </a:t>
            </a:r>
            <a:r>
              <a:rPr lang="en-US" sz="2400" i="1" u="sng" dirty="0"/>
              <a:t>know</a:t>
            </a:r>
            <a:r>
              <a:rPr lang="en-US" sz="2400" i="1" dirty="0"/>
              <a:t> (be certain, assured, confident) that you have eternal life. </a:t>
            </a:r>
            <a:r>
              <a:rPr lang="en-US" sz="2400" dirty="0"/>
              <a:t>5:13</a:t>
            </a:r>
          </a:p>
          <a:p>
            <a:pPr algn="ctr"/>
            <a:endParaRPr lang="en-US" sz="2400" i="1" dirty="0"/>
          </a:p>
          <a:p>
            <a:pPr algn="ctr"/>
            <a:endParaRPr lang="en-US" sz="2400" i="1" dirty="0"/>
          </a:p>
          <a:p>
            <a:pPr algn="ctr"/>
            <a:r>
              <a:rPr lang="en-US" sz="2400" dirty="0"/>
              <a:t>The bridge called Faith: Started across…Hesitating…Scared…Uncertain</a:t>
            </a:r>
          </a:p>
          <a:p>
            <a:pPr algn="ctr"/>
            <a:r>
              <a:rPr lang="en-US" sz="2400" dirty="0"/>
              <a:t>Is Jesus able? Does he want to? Am I worthy?</a:t>
            </a:r>
          </a:p>
          <a:p>
            <a:pPr algn="ctr"/>
            <a:endParaRPr lang="en-US" sz="2400" dirty="0"/>
          </a:p>
          <a:p>
            <a:pPr algn="ctr"/>
            <a:r>
              <a:rPr lang="en-US" sz="2400" dirty="0"/>
              <a:t>Counsel: Remember/Focus</a:t>
            </a:r>
          </a:p>
          <a:p>
            <a:pPr marL="457200" indent="-457200" algn="ctr">
              <a:buFont typeface="+mj-lt"/>
              <a:buAutoNum type="arabicPeriod"/>
            </a:pPr>
            <a:r>
              <a:rPr lang="en-US" sz="2400" u="sng" dirty="0"/>
              <a:t>Whose</a:t>
            </a:r>
            <a:r>
              <a:rPr lang="en-US" sz="2400" dirty="0"/>
              <a:t> they are (Doctrine)—</a:t>
            </a:r>
            <a:r>
              <a:rPr lang="en-US" sz="2400" i="1" dirty="0"/>
              <a:t>Who</a:t>
            </a:r>
            <a:r>
              <a:rPr lang="en-US" sz="2400" dirty="0"/>
              <a:t> Jesus is…He </a:t>
            </a:r>
            <a:r>
              <a:rPr lang="en-US" sz="2400" b="1" i="1" u="sng" dirty="0"/>
              <a:t>is</a:t>
            </a:r>
            <a:r>
              <a:rPr lang="en-US" sz="2400" dirty="0"/>
              <a:t> able/eager</a:t>
            </a:r>
          </a:p>
          <a:p>
            <a:pPr algn="ctr">
              <a:spcBef>
                <a:spcPts val="1200"/>
              </a:spcBef>
            </a:pPr>
            <a:r>
              <a:rPr lang="en-US" sz="2400" dirty="0">
                <a:cs typeface="Arial"/>
              </a:rPr>
              <a:t>Creator (meaning), Life (alive), Fellowship with God (God is love)</a:t>
            </a:r>
          </a:p>
          <a:p>
            <a:pPr algn="ctr"/>
            <a:r>
              <a:rPr lang="en-US" sz="2400" i="1" dirty="0">
                <a:cs typeface="Arial"/>
              </a:rPr>
              <a:t>God is Light</a:t>
            </a:r>
          </a:p>
          <a:p>
            <a:pPr algn="ctr"/>
            <a:endParaRPr lang="en-US" sz="2400" i="1" dirty="0">
              <a:cs typeface="Arial"/>
            </a:endParaRPr>
          </a:p>
          <a:p>
            <a:pPr marL="457200" indent="-457200" algn="ctr">
              <a:buFont typeface="+mj-lt"/>
              <a:buAutoNum type="arabicPeriod" startAt="2"/>
            </a:pPr>
            <a:r>
              <a:rPr lang="en-US" sz="2400" u="sng" dirty="0"/>
              <a:t>How</a:t>
            </a:r>
            <a:r>
              <a:rPr lang="en-US" sz="2400" dirty="0"/>
              <a:t> that reality should direct their living (Ethics)</a:t>
            </a:r>
          </a:p>
          <a:p>
            <a:pPr algn="ctr"/>
            <a:r>
              <a:rPr lang="en-US" sz="2400" i="1" dirty="0"/>
              <a:t>Walk in the light</a:t>
            </a:r>
          </a:p>
        </p:txBody>
      </p:sp>
    </p:spTree>
    <p:extLst>
      <p:ext uri="{BB962C8B-B14F-4D97-AF65-F5344CB8AC3E}">
        <p14:creationId xmlns:p14="http://schemas.microsoft.com/office/powerpoint/2010/main" xmlns="" val="265715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5740" y="428179"/>
            <a:ext cx="8729255" cy="6186309"/>
          </a:xfrm>
          <a:prstGeom prst="rect">
            <a:avLst/>
          </a:prstGeom>
          <a:noFill/>
        </p:spPr>
        <p:txBody>
          <a:bodyPr wrap="square" rtlCol="0">
            <a:spAutoFit/>
          </a:bodyPr>
          <a:lstStyle/>
          <a:p>
            <a:pPr algn="ctr">
              <a:lnSpc>
                <a:spcPct val="150000"/>
              </a:lnSpc>
            </a:pPr>
            <a:r>
              <a:rPr lang="en-US" sz="2400" u="sng" dirty="0"/>
              <a:t>Walking in the Light—</a:t>
            </a:r>
            <a:r>
              <a:rPr lang="en-US" sz="2400" i="1" u="sng" dirty="0"/>
              <a:t>What does it mean?</a:t>
            </a:r>
          </a:p>
          <a:p>
            <a:pPr algn="ctr">
              <a:lnSpc>
                <a:spcPct val="150000"/>
              </a:lnSpc>
            </a:pPr>
            <a:r>
              <a:rPr lang="en-US" sz="2400" dirty="0"/>
              <a:t>Personal</a:t>
            </a:r>
          </a:p>
          <a:p>
            <a:pPr algn="ctr">
              <a:lnSpc>
                <a:spcPct val="150000"/>
              </a:lnSpc>
            </a:pPr>
            <a:r>
              <a:rPr lang="en-US" sz="2400" dirty="0"/>
              <a:t>Walk in the light of conscience</a:t>
            </a:r>
          </a:p>
          <a:p>
            <a:pPr algn="ctr">
              <a:lnSpc>
                <a:spcPct val="150000"/>
              </a:lnSpc>
            </a:pPr>
            <a:r>
              <a:rPr lang="en-US" sz="2400" dirty="0"/>
              <a:t>Walk in the light of common sense</a:t>
            </a:r>
          </a:p>
          <a:p>
            <a:pPr algn="ctr">
              <a:lnSpc>
                <a:spcPct val="150000"/>
              </a:lnSpc>
            </a:pPr>
            <a:r>
              <a:rPr lang="en-US" sz="2400" dirty="0"/>
              <a:t>Walk in the light of love</a:t>
            </a:r>
          </a:p>
          <a:p>
            <a:pPr algn="ctr">
              <a:lnSpc>
                <a:spcPct val="150000"/>
              </a:lnSpc>
            </a:pPr>
            <a:endParaRPr lang="en-US" sz="2400" dirty="0"/>
          </a:p>
          <a:p>
            <a:pPr algn="ctr">
              <a:lnSpc>
                <a:spcPct val="150000"/>
              </a:lnSpc>
            </a:pPr>
            <a:r>
              <a:rPr lang="en-US" sz="2400" dirty="0"/>
              <a:t>Cultural</a:t>
            </a:r>
          </a:p>
          <a:p>
            <a:pPr algn="ctr">
              <a:lnSpc>
                <a:spcPct val="150000"/>
              </a:lnSpc>
            </a:pPr>
            <a:r>
              <a:rPr lang="en-US" sz="2400" dirty="0"/>
              <a:t>Walk in the light of consensus or public opinion—social contract</a:t>
            </a:r>
          </a:p>
          <a:p>
            <a:pPr algn="ctr">
              <a:lnSpc>
                <a:spcPct val="150000"/>
              </a:lnSpc>
            </a:pPr>
            <a:r>
              <a:rPr lang="en-US" sz="2400" dirty="0"/>
              <a:t>Walk in the light of what peers say or believe</a:t>
            </a:r>
          </a:p>
          <a:p>
            <a:pPr algn="ctr">
              <a:lnSpc>
                <a:spcPct val="150000"/>
              </a:lnSpc>
            </a:pPr>
            <a:endParaRPr lang="en-US" sz="2400" dirty="0"/>
          </a:p>
          <a:p>
            <a:pPr algn="ctr">
              <a:lnSpc>
                <a:spcPct val="150000"/>
              </a:lnSpc>
            </a:pPr>
            <a:r>
              <a:rPr lang="en-US" sz="2400" dirty="0"/>
              <a:t>Problem: Human!</a:t>
            </a:r>
          </a:p>
        </p:txBody>
      </p:sp>
    </p:spTree>
    <p:extLst>
      <p:ext uri="{BB962C8B-B14F-4D97-AF65-F5344CB8AC3E}">
        <p14:creationId xmlns:p14="http://schemas.microsoft.com/office/powerpoint/2010/main" xmlns="" val="70799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5740" y="428179"/>
            <a:ext cx="8729255" cy="4524315"/>
          </a:xfrm>
          <a:prstGeom prst="rect">
            <a:avLst/>
          </a:prstGeom>
          <a:noFill/>
        </p:spPr>
        <p:txBody>
          <a:bodyPr wrap="square" rtlCol="0">
            <a:spAutoFit/>
          </a:bodyPr>
          <a:lstStyle/>
          <a:p>
            <a:pPr algn="ctr">
              <a:lnSpc>
                <a:spcPct val="150000"/>
              </a:lnSpc>
            </a:pPr>
            <a:r>
              <a:rPr lang="en-US" sz="2400" u="sng" dirty="0"/>
              <a:t>Walking in the Light—</a:t>
            </a:r>
            <a:r>
              <a:rPr lang="en-US" sz="2400" i="1" u="sng" dirty="0"/>
              <a:t>What does it mean?</a:t>
            </a:r>
          </a:p>
          <a:p>
            <a:pPr algn="ctr">
              <a:lnSpc>
                <a:spcPct val="150000"/>
              </a:lnSpc>
            </a:pPr>
            <a:r>
              <a:rPr lang="en-US" sz="2400" i="1" dirty="0"/>
              <a:t>Your word is a lamp to my feet and a light for my path. </a:t>
            </a:r>
            <a:r>
              <a:rPr lang="en-US" sz="2400" dirty="0"/>
              <a:t>Psalm 119:105</a:t>
            </a:r>
          </a:p>
          <a:p>
            <a:pPr algn="ctr">
              <a:lnSpc>
                <a:spcPct val="150000"/>
              </a:lnSpc>
            </a:pPr>
            <a:endParaRPr lang="en-US" sz="2400" i="1" dirty="0"/>
          </a:p>
          <a:p>
            <a:pPr algn="ctr">
              <a:lnSpc>
                <a:spcPct val="150000"/>
              </a:lnSpc>
            </a:pPr>
            <a:r>
              <a:rPr lang="en-US" sz="2400" dirty="0"/>
              <a:t>For what we believe—Doctrine/</a:t>
            </a:r>
            <a:r>
              <a:rPr lang="en-US" sz="2400" i="1" dirty="0"/>
              <a:t>What is true?</a:t>
            </a:r>
            <a:endParaRPr lang="en-US" sz="2400" dirty="0"/>
          </a:p>
          <a:p>
            <a:pPr algn="ctr">
              <a:lnSpc>
                <a:spcPct val="150000"/>
              </a:lnSpc>
            </a:pPr>
            <a:r>
              <a:rPr lang="en-US" sz="2400" dirty="0"/>
              <a:t>For how we live—Ethics /</a:t>
            </a:r>
            <a:r>
              <a:rPr lang="en-US" sz="2400" i="1" dirty="0"/>
              <a:t>What is good and moral?</a:t>
            </a:r>
          </a:p>
          <a:p>
            <a:pPr algn="ctr">
              <a:lnSpc>
                <a:spcPct val="150000"/>
              </a:lnSpc>
            </a:pPr>
            <a:endParaRPr lang="en-US" sz="2400" i="1" dirty="0"/>
          </a:p>
          <a:p>
            <a:pPr algn="ctr">
              <a:lnSpc>
                <a:spcPct val="150000"/>
              </a:lnSpc>
            </a:pPr>
            <a:r>
              <a:rPr lang="en-US" sz="2400" dirty="0"/>
              <a:t>Peculiar People</a:t>
            </a:r>
          </a:p>
        </p:txBody>
      </p:sp>
    </p:spTree>
    <p:extLst>
      <p:ext uri="{BB962C8B-B14F-4D97-AF65-F5344CB8AC3E}">
        <p14:creationId xmlns:p14="http://schemas.microsoft.com/office/powerpoint/2010/main" xmlns="" val="236936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7373" y="245299"/>
            <a:ext cx="8729255" cy="6740307"/>
          </a:xfrm>
          <a:prstGeom prst="rect">
            <a:avLst/>
          </a:prstGeom>
          <a:noFill/>
        </p:spPr>
        <p:txBody>
          <a:bodyPr wrap="square" rtlCol="0">
            <a:spAutoFit/>
          </a:bodyPr>
          <a:lstStyle/>
          <a:p>
            <a:pPr algn="ctr">
              <a:lnSpc>
                <a:spcPct val="150000"/>
              </a:lnSpc>
            </a:pPr>
            <a:r>
              <a:rPr lang="en-US" sz="2400" u="sng" dirty="0"/>
              <a:t>Reality exposed by the light—Fundamental problem: Sin </a:t>
            </a:r>
          </a:p>
          <a:p>
            <a:pPr algn="ctr">
              <a:lnSpc>
                <a:spcPct val="150000"/>
              </a:lnSpc>
            </a:pPr>
            <a:r>
              <a:rPr lang="en-US" sz="2400" i="1" dirty="0"/>
              <a:t>If we claim to be </a:t>
            </a:r>
            <a:r>
              <a:rPr lang="en-US" sz="2400" b="1" i="1" dirty="0"/>
              <a:t>without sin</a:t>
            </a:r>
            <a:r>
              <a:rPr lang="en-US" sz="2400" i="1" dirty="0"/>
              <a:t>, we deceive ourselves and the truth is not in us. If we confess our sins, he is faithful and just and will forgive us our sins and purify us from all unrighteousness. </a:t>
            </a:r>
          </a:p>
          <a:p>
            <a:pPr algn="ctr">
              <a:lnSpc>
                <a:spcPct val="150000"/>
              </a:lnSpc>
            </a:pPr>
            <a:r>
              <a:rPr lang="en-US" sz="2400" i="1" dirty="0"/>
              <a:t>If we claim we </a:t>
            </a:r>
            <a:r>
              <a:rPr lang="en-US" sz="2400" b="1" i="1" dirty="0"/>
              <a:t>have not sinned</a:t>
            </a:r>
            <a:r>
              <a:rPr lang="en-US" sz="2400" i="1" dirty="0"/>
              <a:t>, we make him out to be a liar and his word has no place in our lives.  </a:t>
            </a:r>
          </a:p>
          <a:p>
            <a:pPr algn="ctr">
              <a:lnSpc>
                <a:spcPct val="150000"/>
              </a:lnSpc>
            </a:pPr>
            <a:r>
              <a:rPr lang="en-US" sz="2400" i="1" dirty="0"/>
              <a:t>My dear children, I write this to you so that you do not sin. </a:t>
            </a:r>
            <a:r>
              <a:rPr lang="en-US" sz="2400" b="1" i="1" dirty="0"/>
              <a:t>But</a:t>
            </a:r>
            <a:r>
              <a:rPr lang="en-US" sz="2400" i="1" dirty="0"/>
              <a:t> if anyone does sin, we have one who speaks to the Father in our defense—Jesus Christ , the Righteous One. He is the atoning sacrifice for our sin, and not for our sin only, but also for the sins of the whole world.</a:t>
            </a:r>
          </a:p>
          <a:p>
            <a:pPr algn="ctr">
              <a:lnSpc>
                <a:spcPct val="150000"/>
              </a:lnSpc>
            </a:pPr>
            <a:r>
              <a:rPr lang="en-US" sz="2400" dirty="0"/>
              <a:t>1 John 1:8-2:2</a:t>
            </a:r>
          </a:p>
        </p:txBody>
      </p:sp>
    </p:spTree>
    <p:extLst>
      <p:ext uri="{BB962C8B-B14F-4D97-AF65-F5344CB8AC3E}">
        <p14:creationId xmlns:p14="http://schemas.microsoft.com/office/powerpoint/2010/main" xmlns="" val="405078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C72D85B-ECF9-4D4E-9E89-4538EA6A1688}"/>
              </a:ext>
            </a:extLst>
          </p:cNvPr>
          <p:cNvSpPr/>
          <p:nvPr/>
        </p:nvSpPr>
        <p:spPr>
          <a:xfrm>
            <a:off x="3474720" y="666206"/>
            <a:ext cx="2194560" cy="27627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F67143BE-D412-4745-BC72-A571853B382C}"/>
              </a:ext>
            </a:extLst>
          </p:cNvPr>
          <p:cNvSpPr txBox="1"/>
          <p:nvPr/>
        </p:nvSpPr>
        <p:spPr>
          <a:xfrm>
            <a:off x="207373" y="885378"/>
            <a:ext cx="8729255" cy="4893647"/>
          </a:xfrm>
          <a:prstGeom prst="rect">
            <a:avLst/>
          </a:prstGeom>
          <a:noFill/>
        </p:spPr>
        <p:txBody>
          <a:bodyPr wrap="square" rtlCol="0">
            <a:spAutoFit/>
          </a:bodyPr>
          <a:lstStyle/>
          <a:p>
            <a:pPr algn="ctr">
              <a:lnSpc>
                <a:spcPct val="150000"/>
              </a:lnSpc>
            </a:pPr>
            <a:r>
              <a:rPr lang="en-US" sz="4000" dirty="0" err="1"/>
              <a:t>s</a:t>
            </a:r>
            <a:r>
              <a:rPr lang="en-US" sz="9600" dirty="0" err="1"/>
              <a:t>I</a:t>
            </a:r>
            <a:r>
              <a:rPr lang="en-US" sz="4000" dirty="0" err="1"/>
              <a:t>n</a:t>
            </a:r>
            <a:endParaRPr lang="en-US" sz="4000" dirty="0"/>
          </a:p>
          <a:p>
            <a:pPr algn="ctr">
              <a:lnSpc>
                <a:spcPct val="150000"/>
              </a:lnSpc>
            </a:pPr>
            <a:endParaRPr lang="en-US" sz="2800" dirty="0"/>
          </a:p>
          <a:p>
            <a:pPr algn="ctr">
              <a:lnSpc>
                <a:spcPct val="150000"/>
              </a:lnSpc>
            </a:pPr>
            <a:r>
              <a:rPr lang="en-US" sz="2800" dirty="0"/>
              <a:t>Exists</a:t>
            </a:r>
          </a:p>
          <a:p>
            <a:pPr algn="ctr">
              <a:lnSpc>
                <a:spcPct val="150000"/>
              </a:lnSpc>
            </a:pPr>
            <a:r>
              <a:rPr lang="en-US" sz="2800" dirty="0"/>
              <a:t>We have</a:t>
            </a:r>
          </a:p>
          <a:p>
            <a:pPr algn="ctr">
              <a:lnSpc>
                <a:spcPct val="150000"/>
              </a:lnSpc>
            </a:pPr>
            <a:r>
              <a:rPr lang="en-US" sz="2800" dirty="0"/>
              <a:t>Forgiven</a:t>
            </a:r>
          </a:p>
        </p:txBody>
      </p:sp>
    </p:spTree>
    <p:extLst>
      <p:ext uri="{BB962C8B-B14F-4D97-AF65-F5344CB8AC3E}">
        <p14:creationId xmlns:p14="http://schemas.microsoft.com/office/powerpoint/2010/main" xmlns="" val="241867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207373" y="1708339"/>
            <a:ext cx="8729255" cy="2677656"/>
          </a:xfrm>
          <a:prstGeom prst="rect">
            <a:avLst/>
          </a:prstGeom>
          <a:noFill/>
        </p:spPr>
        <p:txBody>
          <a:bodyPr wrap="square" rtlCol="0">
            <a:spAutoFit/>
          </a:bodyPr>
          <a:lstStyle/>
          <a:p>
            <a:pPr algn="ctr">
              <a:lnSpc>
                <a:spcPct val="150000"/>
              </a:lnSpc>
            </a:pPr>
            <a:r>
              <a:rPr lang="en-US" sz="2800" i="1" dirty="0"/>
              <a:t>Holy Spirit, Light divine</a:t>
            </a:r>
          </a:p>
          <a:p>
            <a:pPr algn="ctr">
              <a:lnSpc>
                <a:spcPct val="150000"/>
              </a:lnSpc>
            </a:pPr>
            <a:r>
              <a:rPr lang="en-US" sz="2800" i="1" dirty="0"/>
              <a:t>Dawn upon this soul of mine</a:t>
            </a:r>
          </a:p>
          <a:p>
            <a:pPr algn="ctr">
              <a:lnSpc>
                <a:spcPct val="150000"/>
              </a:lnSpc>
            </a:pPr>
            <a:r>
              <a:rPr lang="en-US" sz="2800" i="1" dirty="0"/>
              <a:t>Let your Word dispel the night</a:t>
            </a:r>
          </a:p>
          <a:p>
            <a:pPr algn="ctr">
              <a:lnSpc>
                <a:spcPct val="150000"/>
              </a:lnSpc>
            </a:pPr>
            <a:r>
              <a:rPr lang="en-US" sz="2800" i="1" dirty="0"/>
              <a:t>Wake my spirit, clear my sight…</a:t>
            </a:r>
          </a:p>
        </p:txBody>
      </p:sp>
    </p:spTree>
    <p:extLst>
      <p:ext uri="{BB962C8B-B14F-4D97-AF65-F5344CB8AC3E}">
        <p14:creationId xmlns:p14="http://schemas.microsoft.com/office/powerpoint/2010/main" xmlns="" val="175973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166552" y="284488"/>
            <a:ext cx="8758646" cy="7109639"/>
          </a:xfrm>
          <a:prstGeom prst="rect">
            <a:avLst/>
          </a:prstGeom>
          <a:noFill/>
        </p:spPr>
        <p:txBody>
          <a:bodyPr wrap="square" rtlCol="0" anchor="t">
            <a:spAutoFit/>
          </a:bodyPr>
          <a:lstStyle/>
          <a:p>
            <a:pPr algn="ctr"/>
            <a:r>
              <a:rPr lang="en-US" sz="2400" u="sng" dirty="0"/>
              <a:t>REVIEW</a:t>
            </a:r>
          </a:p>
          <a:p>
            <a:pPr algn="ctr"/>
            <a:r>
              <a:rPr lang="en-US" sz="2400" i="1" dirty="0"/>
              <a:t> I write these things to you who believe in the name of the Son of God so that you may </a:t>
            </a:r>
            <a:r>
              <a:rPr lang="en-US" sz="2400" i="1" u="sng" dirty="0"/>
              <a:t>know</a:t>
            </a:r>
            <a:r>
              <a:rPr lang="en-US" sz="2400" i="1" dirty="0"/>
              <a:t> (be certain, assured, confident) that you have eternal life. </a:t>
            </a:r>
            <a:r>
              <a:rPr lang="en-US" sz="2400" dirty="0"/>
              <a:t>5:13</a:t>
            </a:r>
          </a:p>
          <a:p>
            <a:pPr algn="ctr"/>
            <a:r>
              <a:rPr lang="en-US" sz="2400" i="1" dirty="0"/>
              <a:t>Know </a:t>
            </a:r>
            <a:r>
              <a:rPr lang="en-US" sz="2400" dirty="0"/>
              <a:t>26x (16x </a:t>
            </a:r>
            <a:r>
              <a:rPr lang="en-US" sz="2400" i="1" dirty="0"/>
              <a:t>we know</a:t>
            </a:r>
            <a:r>
              <a:rPr lang="en-US" sz="2400" dirty="0"/>
              <a:t>)</a:t>
            </a:r>
          </a:p>
          <a:p>
            <a:pPr algn="ctr"/>
            <a:endParaRPr lang="en-US" sz="2400" i="1" dirty="0"/>
          </a:p>
          <a:p>
            <a:pPr algn="ctr"/>
            <a:r>
              <a:rPr lang="en-US" sz="2400" dirty="0"/>
              <a:t>Faith: Hesitating…Uncertain</a:t>
            </a:r>
          </a:p>
          <a:p>
            <a:pPr algn="ctr"/>
            <a:r>
              <a:rPr lang="en-US" sz="2400" dirty="0"/>
              <a:t>Is Jesus able? Does he want to? Am I worthy?</a:t>
            </a:r>
          </a:p>
          <a:p>
            <a:pPr algn="ctr"/>
            <a:endParaRPr lang="en-US" sz="2400" dirty="0"/>
          </a:p>
          <a:p>
            <a:pPr algn="ctr"/>
            <a:r>
              <a:rPr lang="en-US" sz="2400" dirty="0"/>
              <a:t>Counsel: Remember</a:t>
            </a:r>
          </a:p>
          <a:p>
            <a:pPr marL="457200" indent="-457200" algn="ctr">
              <a:buFont typeface="+mj-lt"/>
              <a:buAutoNum type="arabicPeriod"/>
            </a:pPr>
            <a:r>
              <a:rPr lang="en-US" sz="2400" u="sng" dirty="0"/>
              <a:t>Whose</a:t>
            </a:r>
            <a:r>
              <a:rPr lang="en-US" sz="2400" dirty="0"/>
              <a:t> they are (Doctrine)</a:t>
            </a:r>
          </a:p>
          <a:p>
            <a:pPr marL="457200" indent="-457200" algn="ctr">
              <a:buFont typeface="+mj-lt"/>
              <a:buAutoNum type="arabicPeriod"/>
            </a:pPr>
            <a:endParaRPr lang="en-US" sz="2400" i="1" dirty="0">
              <a:cs typeface="Arial"/>
            </a:endParaRPr>
          </a:p>
          <a:p>
            <a:pPr marL="457200" indent="-457200" algn="ctr">
              <a:buFont typeface="+mj-lt"/>
              <a:buAutoNum type="arabicPeriod" startAt="2"/>
            </a:pPr>
            <a:r>
              <a:rPr lang="en-US" sz="2400" u="sng" dirty="0"/>
              <a:t>How</a:t>
            </a:r>
            <a:r>
              <a:rPr lang="en-US" sz="2400" dirty="0"/>
              <a:t> that reality should direct their living (Ethics)—</a:t>
            </a:r>
            <a:r>
              <a:rPr lang="en-US" sz="2400" i="1" dirty="0"/>
              <a:t>Walk in the light</a:t>
            </a:r>
          </a:p>
          <a:p>
            <a:pPr algn="ctr"/>
            <a:endParaRPr lang="en-US" sz="2400" i="1" dirty="0"/>
          </a:p>
          <a:p>
            <a:pPr algn="ctr"/>
            <a:r>
              <a:rPr lang="en-US" sz="2400" i="1" dirty="0"/>
              <a:t>Your word is a lamp to my feet and a light for my path. </a:t>
            </a:r>
            <a:r>
              <a:rPr lang="en-US" sz="2400" dirty="0"/>
              <a:t>Psalm 119:105</a:t>
            </a:r>
          </a:p>
          <a:p>
            <a:pPr algn="ctr"/>
            <a:endParaRPr lang="en-US" sz="2400" i="1" dirty="0"/>
          </a:p>
          <a:p>
            <a:pPr algn="ctr"/>
            <a:r>
              <a:rPr lang="en-US" sz="2400" i="1" dirty="0"/>
              <a:t>Peculiar People </a:t>
            </a:r>
            <a:r>
              <a:rPr lang="en-US" sz="2400" dirty="0"/>
              <a:t>determine truth and goodness by that light</a:t>
            </a:r>
            <a:endParaRPr lang="en-US" sz="2400" i="1" dirty="0"/>
          </a:p>
        </p:txBody>
      </p:sp>
    </p:spTree>
    <p:extLst>
      <p:ext uri="{BB962C8B-B14F-4D97-AF65-F5344CB8AC3E}">
        <p14:creationId xmlns:p14="http://schemas.microsoft.com/office/powerpoint/2010/main" xmlns="" val="24040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67143BE-D412-4745-BC72-A571853B382C}"/>
              </a:ext>
            </a:extLst>
          </p:cNvPr>
          <p:cNvSpPr txBox="1"/>
          <p:nvPr/>
        </p:nvSpPr>
        <p:spPr>
          <a:xfrm>
            <a:off x="4340134" y="2012814"/>
            <a:ext cx="4065815" cy="3046988"/>
          </a:xfrm>
          <a:prstGeom prst="rect">
            <a:avLst/>
          </a:prstGeom>
          <a:noFill/>
        </p:spPr>
        <p:txBody>
          <a:bodyPr wrap="square"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Arial" panose="020B0604020202020204"/>
                <a:ea typeface="+mn-ea"/>
                <a:cs typeface="+mn-cs"/>
              </a:rPr>
              <a:t>A Letter of Encouragement to a Peculiar People-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Arial" panose="020B0604020202020204"/>
                <a:ea typeface="+mn-ea"/>
                <a:cs typeface="+mn-cs"/>
              </a:rPr>
              <a:t>Week 5</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1"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panose="020B0604020202020204"/>
                <a:ea typeface="+mn-ea"/>
                <a:cs typeface="+mn-cs"/>
              </a:rPr>
              <a:t>1 John 2:3-11</a:t>
            </a:r>
          </a:p>
        </p:txBody>
      </p:sp>
      <p:pic>
        <p:nvPicPr>
          <p:cNvPr id="3" name="Picture 2">
            <a:extLst>
              <a:ext uri="{FF2B5EF4-FFF2-40B4-BE49-F238E27FC236}">
                <a16:creationId xmlns:a16="http://schemas.microsoft.com/office/drawing/2014/main" xmlns="" id="{E4FC0DE7-F325-4CA7-923C-3CB4E5DDB20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8641" y="166171"/>
            <a:ext cx="3670682" cy="6525658"/>
          </a:xfrm>
          <a:prstGeom prst="rect">
            <a:avLst/>
          </a:prstGeom>
        </p:spPr>
      </p:pic>
    </p:spTree>
    <p:extLst>
      <p:ext uri="{BB962C8B-B14F-4D97-AF65-F5344CB8AC3E}">
        <p14:creationId xmlns:p14="http://schemas.microsoft.com/office/powerpoint/2010/main" xmlns="" val="1376818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993</Words>
  <Application>Microsoft Office PowerPoint</Application>
  <PresentationFormat>On-screen Show (4:3)</PresentationFormat>
  <Paragraphs>144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Hendry</dc:creator>
  <cp:lastModifiedBy>Dave Hendry</cp:lastModifiedBy>
  <cp:revision>1</cp:revision>
  <dcterms:created xsi:type="dcterms:W3CDTF">2019-08-13T19:15:15Z</dcterms:created>
  <dcterms:modified xsi:type="dcterms:W3CDTF">2019-08-13T19:16:31Z</dcterms:modified>
</cp:coreProperties>
</file>