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6" r:id="rId9"/>
    <p:sldId id="330" r:id="rId10"/>
    <p:sldId id="331" r:id="rId11"/>
    <p:sldId id="332" r:id="rId12"/>
    <p:sldId id="333" r:id="rId13"/>
    <p:sldId id="334" r:id="rId14"/>
    <p:sldId id="335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056" autoAdjust="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97A1F4-9CF1-4B39-968C-4908B3F59EA3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66A81A-BA0F-4E30-80FA-AE5AD568C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63EA2D-6247-4409-BAEA-226B0527E8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6022AA-38E3-408A-9FC4-D7F2BB99B874}" type="slidenum">
              <a:rPr lang="en-US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AD0517-0FA1-42F0-AFEF-D2146839457C}" type="slidenum">
              <a:rPr lang="en-US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34643E4-955F-4FC8-BEB2-CF177882C419}" type="slidenum">
              <a:rPr lang="en-US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2B81C4F-4458-4A6E-AC66-4C7AAB20E6C2}" type="slidenum">
              <a:rPr lang="en-US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395B0C0-6BDB-495A-AD24-4881E4742259}" type="slidenum">
              <a:rPr lang="en-US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515492F-DBBF-4042-B6C2-1DE6CB670CC5}" type="slidenum">
              <a:rPr lang="en-US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280A756-56C4-43FE-89A5-BA258804E879}" type="slidenum">
              <a:rPr lang="en-US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8F75687-5B9D-4A87-8E7C-E6F91C0884D4}" type="slidenum">
              <a:rPr lang="en-US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F55DEFF-D528-43A1-9C56-AB5C05B7FF10}" type="slidenum">
              <a:rPr lang="en-US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47E3BE7-4156-4409-8888-7E197ACB2880}" type="slidenum">
              <a:rPr lang="en-US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148C6-C831-4065-A7BE-BDC33E6CCCD0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A19A8-EC78-4E35-9C70-55DF2D916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57918-3792-49F2-9ED8-EDD9053F523F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DCE5-9CE8-42BB-ADE9-585483CFD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DBFA7-0E33-4115-ADF9-ADDC4DADE003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6676-6F05-464F-A111-5CFAC2023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6613" y="7350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58475" y="297180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AA488-B401-40D9-A969-45E145CD7D36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D452-4509-473D-A0E5-7D423E10D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C3B0-5479-4CCE-9B7D-AFD07C199990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BB37A-2565-4B1A-B660-6F737296A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DD48-94B0-4C67-BCDE-5069E26CC68D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F5CE-C731-4268-99F0-0C96B5550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A48D-212E-4127-86EB-E342DA421E5B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3CBBB-31DB-4F22-BA33-EC95B210C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0DE3-2175-4053-8BF2-A66654769BF1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6AC3-8DE2-4C7D-8B33-6E354E32E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A6A7-2666-43A1-8FF1-B644A92FCE2A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8FE47-5494-4ACA-85BE-FB1C8F7EA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A837E-FDAA-4ECF-8B48-1E7DA57C9436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DB3DA-9EE9-46EB-88DE-CAAB2E6BA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40D6-26AA-483E-90F7-452E66708E93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6B7D8-693C-432B-96E8-A4820E855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2D689-EBD0-4BB1-AA71-B9485CC89A27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A4633-F236-4DEC-80A5-38CDE06FD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EEEBD-BB8E-42B2-B641-8C980CF2469A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DAC89-016A-4183-8F7A-E9526D73E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F3403-C37F-46A8-AC5B-8B4BFE82C20E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911C-4B93-47C4-B243-FBCC95CA2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45B08-B41D-4B95-836A-23185ADB0969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8C84-5E75-444C-BFC8-51BA57911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BA1-993F-4B39-83D9-542E16A0D795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945D4-BFE9-4E5B-9A0B-0C7887B2A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83D4-40D6-4E7B-950C-4355F4306C69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9D86-7216-4FE3-9CAC-18F98C1AC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95500"/>
            <a:ext cx="10353675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222597-BB05-4A40-94D0-B31535B2675F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ED27D8-EB18-418B-AA2B-CE7DE02D3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5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 Black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 Black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 Black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 Black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 Black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 Black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5786438" y="2012950"/>
            <a:ext cx="54213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3200" i="1">
                <a:solidFill>
                  <a:srgbClr val="FFFFFF"/>
                </a:solidFill>
              </a:rPr>
              <a:t>A Letter of Encouragement to a Peculiar People-</a:t>
            </a:r>
          </a:p>
          <a:p>
            <a:pPr algn="ctr" defTabSz="457200"/>
            <a:r>
              <a:rPr lang="en-US" sz="3200">
                <a:solidFill>
                  <a:srgbClr val="FFFFFF"/>
                </a:solidFill>
              </a:rPr>
              <a:t>Week 6</a:t>
            </a:r>
          </a:p>
          <a:p>
            <a:pPr algn="ctr" defTabSz="457200"/>
            <a:endParaRPr lang="en-US" sz="3200" i="1">
              <a:solidFill>
                <a:srgbClr val="FFFFFF"/>
              </a:solidFill>
            </a:endParaRPr>
          </a:p>
          <a:p>
            <a:pPr algn="ctr" defTabSz="457200"/>
            <a:r>
              <a:rPr lang="en-US" sz="3200">
                <a:solidFill>
                  <a:srgbClr val="FFFFFF"/>
                </a:solidFill>
              </a:rPr>
              <a:t>1 John 2:12-14</a:t>
            </a:r>
          </a:p>
        </p:txBody>
      </p:sp>
      <p:pic>
        <p:nvPicPr>
          <p:cNvPr id="307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8" y="166688"/>
            <a:ext cx="4894262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92088" y="1719263"/>
            <a:ext cx="118078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2400" i="1" u="sng">
                <a:solidFill>
                  <a:srgbClr val="FFFFFF"/>
                </a:solidFill>
              </a:rPr>
              <a:t>Dear Children</a:t>
            </a:r>
          </a:p>
          <a:p>
            <a:pPr algn="ctr" defTabSz="457200"/>
            <a:endParaRPr lang="en-US" sz="2400" i="1" u="sng">
              <a:solidFill>
                <a:srgbClr val="FFFFFF"/>
              </a:solidFill>
            </a:endParaRPr>
          </a:p>
          <a:p>
            <a:pPr algn="ctr" defTabSz="457200"/>
            <a:r>
              <a:rPr lang="en-US" sz="2400" i="1">
                <a:solidFill>
                  <a:srgbClr val="FFFFFF"/>
                </a:solidFill>
              </a:rPr>
              <a:t>He said: "I tell you the truth, unless you change and become like little children, you will never enter the kingdom of heaven.” </a:t>
            </a:r>
            <a:r>
              <a:rPr lang="en-US" sz="2400">
                <a:solidFill>
                  <a:srgbClr val="FFFFFF"/>
                </a:solidFill>
              </a:rPr>
              <a:t>Matthew 18:2-3</a:t>
            </a:r>
          </a:p>
          <a:p>
            <a:pPr algn="ctr" defTabSz="457200"/>
            <a:endParaRPr lang="en-US" sz="2400" i="1" u="sng">
              <a:solidFill>
                <a:srgbClr val="FFFFFF"/>
              </a:solidFill>
            </a:endParaRP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Child-like (vs childish)</a:t>
            </a: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???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6413" y="136525"/>
            <a:ext cx="109029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2400" u="sng">
                <a:solidFill>
                  <a:srgbClr val="FFFFFF"/>
                </a:solidFill>
              </a:rPr>
              <a:t>Dear children</a:t>
            </a:r>
          </a:p>
          <a:p>
            <a:pPr algn="ctr" defTabSz="457200"/>
            <a:r>
              <a:rPr lang="en-US" sz="2400" i="1">
                <a:solidFill>
                  <a:srgbClr val="FFFFFF"/>
                </a:solidFill>
              </a:rPr>
              <a:t>I write to you, dear children (</a:t>
            </a:r>
            <a:r>
              <a:rPr lang="en-US" sz="2400" b="1">
                <a:solidFill>
                  <a:srgbClr val="FFFFFF"/>
                </a:solidFill>
              </a:rPr>
              <a:t>τέκνον)</a:t>
            </a:r>
            <a:r>
              <a:rPr lang="en-US" sz="2400" i="1">
                <a:solidFill>
                  <a:srgbClr val="FFFFFF"/>
                </a:solidFill>
              </a:rPr>
              <a:t>, because your sins have been </a:t>
            </a:r>
            <a:r>
              <a:rPr lang="en-US" sz="2400" i="1" u="sng">
                <a:solidFill>
                  <a:srgbClr val="FFFFFF"/>
                </a:solidFill>
              </a:rPr>
              <a:t>forgiven</a:t>
            </a:r>
            <a:r>
              <a:rPr lang="en-US" sz="2400" i="1">
                <a:solidFill>
                  <a:srgbClr val="FFFFFF"/>
                </a:solidFill>
              </a:rPr>
              <a:t> on account of his name. </a:t>
            </a:r>
          </a:p>
          <a:p>
            <a:pPr algn="ctr" defTabSz="457200"/>
            <a:r>
              <a:rPr lang="en-US" sz="2400" i="1">
                <a:solidFill>
                  <a:srgbClr val="FFFFFF"/>
                </a:solidFill>
              </a:rPr>
              <a:t> I write to you, dear children (</a:t>
            </a:r>
            <a:r>
              <a:rPr lang="el-GR" sz="2400" b="1">
                <a:solidFill>
                  <a:srgbClr val="FFFFFF"/>
                </a:solidFill>
              </a:rPr>
              <a:t>παιδίον</a:t>
            </a:r>
            <a:r>
              <a:rPr lang="en-US" sz="2400" b="1">
                <a:solidFill>
                  <a:srgbClr val="FFFFFF"/>
                </a:solidFill>
              </a:rPr>
              <a:t>)</a:t>
            </a:r>
            <a:r>
              <a:rPr lang="en-US" sz="2400" i="1">
                <a:solidFill>
                  <a:srgbClr val="FFFFFF"/>
                </a:solidFill>
              </a:rPr>
              <a:t>, because you have known the </a:t>
            </a:r>
            <a:r>
              <a:rPr lang="en-US" sz="2400" i="1" u="sng">
                <a:solidFill>
                  <a:srgbClr val="FFFFFF"/>
                </a:solidFill>
              </a:rPr>
              <a:t>Father</a:t>
            </a:r>
            <a:r>
              <a:rPr lang="en-US" sz="2400" i="1">
                <a:solidFill>
                  <a:srgbClr val="FFFFFF"/>
                </a:solidFill>
              </a:rPr>
              <a:t>. </a:t>
            </a:r>
          </a:p>
          <a:p>
            <a:pPr algn="ctr" defTabSz="457200"/>
            <a:endParaRPr lang="en-US" sz="2400" i="1">
              <a:solidFill>
                <a:srgbClr val="FFFFFF"/>
              </a:solidFill>
            </a:endParaRPr>
          </a:p>
          <a:p>
            <a:pPr algn="ctr" defTabSz="457200"/>
            <a:endParaRPr lang="en-US" sz="2400" i="1">
              <a:solidFill>
                <a:srgbClr val="FFFFFF"/>
              </a:solidFill>
            </a:endParaRP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Positive Characteristics: Joined the family and know the Father</a:t>
            </a: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Contribute: Model of commitment to the church and trust in the Father</a:t>
            </a: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Offered/Accepted: Community which is safe, loving, and nurturing</a:t>
            </a: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Issues: Immature…Self-centered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4525" y="385763"/>
            <a:ext cx="1090295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2400" u="sng">
                <a:solidFill>
                  <a:srgbClr val="FFFFFF"/>
                </a:solidFill>
              </a:rPr>
              <a:t>Young adults</a:t>
            </a:r>
          </a:p>
          <a:p>
            <a:pPr algn="ctr" defTabSz="457200"/>
            <a:r>
              <a:rPr lang="en-US" sz="2400" i="1">
                <a:solidFill>
                  <a:srgbClr val="FFFFFF"/>
                </a:solidFill>
              </a:rPr>
              <a:t>I write to you, young men, because you have </a:t>
            </a:r>
            <a:r>
              <a:rPr lang="en-US" sz="2400" i="1" u="sng">
                <a:solidFill>
                  <a:srgbClr val="FFFFFF"/>
                </a:solidFill>
              </a:rPr>
              <a:t>overcome</a:t>
            </a:r>
            <a:r>
              <a:rPr lang="en-US" sz="2400" i="1">
                <a:solidFill>
                  <a:srgbClr val="FFFFFF"/>
                </a:solidFill>
              </a:rPr>
              <a:t> the evil one. </a:t>
            </a:r>
          </a:p>
          <a:p>
            <a:pPr algn="ctr" defTabSz="457200"/>
            <a:r>
              <a:rPr lang="en-US" sz="2400" i="1">
                <a:solidFill>
                  <a:srgbClr val="FFFFFF"/>
                </a:solidFill>
              </a:rPr>
              <a:t>I write to you, young men, because you are </a:t>
            </a:r>
            <a:r>
              <a:rPr lang="en-US" sz="2400" i="1" u="sng">
                <a:solidFill>
                  <a:srgbClr val="FFFFFF"/>
                </a:solidFill>
              </a:rPr>
              <a:t>strong</a:t>
            </a:r>
            <a:r>
              <a:rPr lang="en-US" sz="2400" i="1">
                <a:solidFill>
                  <a:srgbClr val="FFFFFF"/>
                </a:solidFill>
              </a:rPr>
              <a:t>, and the </a:t>
            </a:r>
            <a:r>
              <a:rPr lang="en-US" sz="2400" i="1" u="sng">
                <a:solidFill>
                  <a:srgbClr val="FFFFFF"/>
                </a:solidFill>
              </a:rPr>
              <a:t>word of God</a:t>
            </a:r>
            <a:r>
              <a:rPr lang="en-US" sz="2400" i="1">
                <a:solidFill>
                  <a:srgbClr val="FFFFFF"/>
                </a:solidFill>
              </a:rPr>
              <a:t> lives in you, and you have overcome the evil one.</a:t>
            </a:r>
          </a:p>
          <a:p>
            <a:pPr algn="ctr" defTabSz="457200"/>
            <a:endParaRPr lang="en-US" sz="2400" i="1">
              <a:solidFill>
                <a:srgbClr val="FFFFFF"/>
              </a:solidFill>
            </a:endParaRPr>
          </a:p>
          <a:p>
            <a:pPr algn="ctr" defTabSz="457200"/>
            <a:endParaRPr lang="en-US" sz="2400" i="1">
              <a:solidFill>
                <a:srgbClr val="FFFFFF"/>
              </a:solidFill>
            </a:endParaRP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Positive Characteristics: Faced the enemy and overcome (</a:t>
            </a:r>
            <a:r>
              <a:rPr lang="el-GR" sz="2400">
                <a:solidFill>
                  <a:srgbClr val="FFFFFF"/>
                </a:solidFill>
              </a:rPr>
              <a:t>νενικήκατε</a:t>
            </a:r>
            <a:r>
              <a:rPr lang="en-US" sz="2400">
                <a:solidFill>
                  <a:srgbClr val="FFFFFF"/>
                </a:solidFill>
              </a:rPr>
              <a:t>)</a:t>
            </a: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Contribute: Energy/Strength…Word of God…Creativity/new perspective</a:t>
            </a: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endParaRPr lang="en-US" sz="2400" i="1">
              <a:solidFill>
                <a:srgbClr val="FFFFFF"/>
              </a:solidFill>
            </a:endParaRPr>
          </a:p>
          <a:p>
            <a:pPr algn="ctr" defTabSz="457200"/>
            <a:r>
              <a:rPr lang="en-US" sz="2400" i="1">
                <a:solidFill>
                  <a:srgbClr val="FFFFFF"/>
                </a:solidFill>
              </a:rPr>
              <a:t> </a:t>
            </a:r>
            <a:r>
              <a:rPr lang="en-US" sz="2400">
                <a:solidFill>
                  <a:srgbClr val="FFFFFF"/>
                </a:solidFill>
              </a:rPr>
              <a:t>Offered/Accepted: Responsibility…Counsel/Teaching/Guidance</a:t>
            </a: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Issues: Idealism (Impatience)…</a:t>
            </a:r>
            <a:r>
              <a:rPr lang="en-US" sz="2400">
                <a:solidFill>
                  <a:srgbClr val="FFFFFF"/>
                </a:solidFill>
                <a:sym typeface="Wingdings" pitchFamily="2" charset="2"/>
              </a:rPr>
              <a:t>Overconfidence</a:t>
            </a:r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4525" y="242888"/>
            <a:ext cx="1090295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2400" u="sng">
                <a:solidFill>
                  <a:srgbClr val="FFFFFF"/>
                </a:solidFill>
              </a:rPr>
              <a:t>Mature adults</a:t>
            </a:r>
          </a:p>
          <a:p>
            <a:pPr algn="ctr" defTabSz="457200"/>
            <a:r>
              <a:rPr lang="en-US" sz="2400" i="1">
                <a:solidFill>
                  <a:srgbClr val="FFFFFF"/>
                </a:solidFill>
              </a:rPr>
              <a:t>I write to you, fathers, because you have </a:t>
            </a:r>
            <a:r>
              <a:rPr lang="en-US" sz="2400" i="1" u="sng">
                <a:solidFill>
                  <a:srgbClr val="FFFFFF"/>
                </a:solidFill>
              </a:rPr>
              <a:t>known</a:t>
            </a:r>
            <a:r>
              <a:rPr lang="en-US" sz="2400" i="1">
                <a:solidFill>
                  <a:srgbClr val="FFFFFF"/>
                </a:solidFill>
              </a:rPr>
              <a:t> him who is from the </a:t>
            </a:r>
            <a:r>
              <a:rPr lang="en-US" sz="2400" i="1" u="sng">
                <a:solidFill>
                  <a:srgbClr val="FFFFFF"/>
                </a:solidFill>
              </a:rPr>
              <a:t>beginning</a:t>
            </a:r>
            <a:r>
              <a:rPr lang="en-US" sz="2400" i="1">
                <a:solidFill>
                  <a:srgbClr val="FFFFFF"/>
                </a:solidFill>
              </a:rPr>
              <a:t>. </a:t>
            </a:r>
          </a:p>
          <a:p>
            <a:pPr algn="ctr" defTabSz="457200"/>
            <a:r>
              <a:rPr lang="en-US" sz="2400" i="1">
                <a:solidFill>
                  <a:srgbClr val="FFFFFF"/>
                </a:solidFill>
              </a:rPr>
              <a:t>I write to you, fathers, because you have known him who is from the beginning.</a:t>
            </a: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Positive Characteristics: Experience with Christ and over time</a:t>
            </a: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Contribute: Leadership/mentoring by example and with wisdom</a:t>
            </a:r>
          </a:p>
          <a:p>
            <a:pPr algn="ctr" defTabSz="457200"/>
            <a:endParaRPr lang="en-US" sz="2400" i="1">
              <a:solidFill>
                <a:srgbClr val="FFFFFF"/>
              </a:solidFill>
            </a:endParaRPr>
          </a:p>
          <a:p>
            <a:pPr algn="ctr" defTabSz="457200"/>
            <a:endParaRPr lang="en-US" sz="2400" i="1">
              <a:solidFill>
                <a:srgbClr val="FFFFFF"/>
              </a:solidFill>
            </a:endParaRPr>
          </a:p>
          <a:p>
            <a:pPr algn="ctr" defTabSz="457200"/>
            <a:r>
              <a:rPr lang="en-US" sz="2400" i="1">
                <a:solidFill>
                  <a:srgbClr val="FFFFFF"/>
                </a:solidFill>
              </a:rPr>
              <a:t> </a:t>
            </a:r>
            <a:r>
              <a:rPr lang="en-US" sz="2400">
                <a:solidFill>
                  <a:srgbClr val="FFFFFF"/>
                </a:solidFill>
              </a:rPr>
              <a:t>Offered/Accepted: Respect…Responsibility</a:t>
            </a: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Issues: Resistance to change (</a:t>
            </a:r>
            <a:r>
              <a:rPr lang="en-US" sz="2400" i="1">
                <a:solidFill>
                  <a:srgbClr val="FFFFFF"/>
                </a:solidFill>
              </a:rPr>
              <a:t>We never did it that way before</a:t>
            </a:r>
            <a:r>
              <a:rPr lang="en-US" sz="2400">
                <a:solidFill>
                  <a:srgbClr val="FFFFFF"/>
                </a:solidFill>
              </a:rPr>
              <a:t>…)</a:t>
            </a: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Resistance to sharing responsibility/authority</a:t>
            </a: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Withdrawal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644525" y="323850"/>
            <a:ext cx="1090295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sz="2400" i="1">
                <a:solidFill>
                  <a:srgbClr val="FFFFFF"/>
                </a:solidFill>
              </a:rPr>
              <a:t>The body is a unit, though it is made up of many parts; and though all its parts are many, they form one body. So it is with Christ. </a:t>
            </a:r>
            <a:r>
              <a:rPr lang="en-US" sz="2400">
                <a:solidFill>
                  <a:srgbClr val="FFFFFF"/>
                </a:solidFill>
              </a:rPr>
              <a:t>1 Corinthians 12:12</a:t>
            </a:r>
          </a:p>
        </p:txBody>
      </p:sp>
      <p:pic>
        <p:nvPicPr>
          <p:cNvPr id="16387" name="Picture 2" descr="A drawing of a person&#10;&#10;Description automatically generated"/>
          <p:cNvPicPr>
            <a:picLocks noChangeAspect="1"/>
          </p:cNvPicPr>
          <p:nvPr/>
        </p:nvPicPr>
        <p:blipFill>
          <a:blip r:embed="rId3" cstate="print"/>
          <a:srcRect b="23286"/>
          <a:stretch>
            <a:fillRect/>
          </a:stretch>
        </p:blipFill>
        <p:spPr bwMode="auto">
          <a:xfrm>
            <a:off x="828675" y="1584325"/>
            <a:ext cx="575945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844675" y="1584325"/>
            <a:ext cx="364807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sz="2000" b="1" u="sng">
                <a:solidFill>
                  <a:srgbClr val="000000"/>
                </a:solidFill>
              </a:rPr>
              <a:t>Chronological </a:t>
            </a:r>
            <a:r>
              <a:rPr lang="en-US" sz="2000" b="1" i="1" u="sng">
                <a:solidFill>
                  <a:srgbClr val="000000"/>
                </a:solidFill>
              </a:rPr>
              <a:t>or </a:t>
            </a:r>
            <a:r>
              <a:rPr lang="en-US" sz="2000" b="1" u="sng">
                <a:solidFill>
                  <a:srgbClr val="000000"/>
                </a:solidFill>
              </a:rPr>
              <a:t>Spiritual</a:t>
            </a:r>
          </a:p>
          <a:p>
            <a:pPr algn="ctr" defTabSz="457200">
              <a:lnSpc>
                <a:spcPct val="150000"/>
              </a:lnSpc>
            </a:pPr>
            <a:r>
              <a:rPr lang="en-US" sz="2000" b="1">
                <a:solidFill>
                  <a:srgbClr val="000000"/>
                </a:solidFill>
              </a:rPr>
              <a:t>Children—Family </a:t>
            </a:r>
            <a:endParaRPr lang="en-US" sz="2000" b="1" i="1">
              <a:solidFill>
                <a:srgbClr val="000000"/>
              </a:solidFill>
            </a:endParaRPr>
          </a:p>
          <a:p>
            <a:pPr algn="ctr" defTabSz="457200">
              <a:lnSpc>
                <a:spcPct val="150000"/>
              </a:lnSpc>
            </a:pPr>
            <a:r>
              <a:rPr lang="en-US" sz="2000" b="1">
                <a:solidFill>
                  <a:srgbClr val="000000"/>
                </a:solidFill>
              </a:rPr>
              <a:t>Young Adults—Is an Enemy </a:t>
            </a:r>
          </a:p>
          <a:p>
            <a:pPr algn="ctr" defTabSz="457200">
              <a:lnSpc>
                <a:spcPct val="150000"/>
              </a:lnSpc>
            </a:pPr>
            <a:r>
              <a:rPr lang="en-US" sz="2000" b="1">
                <a:solidFill>
                  <a:srgbClr val="000000"/>
                </a:solidFill>
              </a:rPr>
              <a:t>Mature Adults—Wisdom 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558925" y="5994400"/>
            <a:ext cx="43005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800" b="1" i="1">
                <a:solidFill>
                  <a:srgbClr val="000000"/>
                </a:solidFill>
              </a:rPr>
              <a:t>Let us love one another.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6783388" y="2506663"/>
            <a:ext cx="476408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sz="2400">
                <a:solidFill>
                  <a:srgbClr val="FFFFFF"/>
                </a:solidFill>
              </a:rPr>
              <a:t>Positive Characteristics</a:t>
            </a:r>
          </a:p>
          <a:p>
            <a:pPr algn="ctr" defTabSz="457200">
              <a:lnSpc>
                <a:spcPct val="150000"/>
              </a:lnSpc>
            </a:pPr>
            <a:r>
              <a:rPr lang="en-US" sz="2400">
                <a:solidFill>
                  <a:srgbClr val="FFFFFF"/>
                </a:solidFill>
              </a:rPr>
              <a:t>Something to Contribute</a:t>
            </a:r>
          </a:p>
          <a:p>
            <a:pPr algn="ctr" defTabSz="457200">
              <a:lnSpc>
                <a:spcPct val="150000"/>
              </a:lnSpc>
            </a:pPr>
            <a:r>
              <a:rPr lang="en-US" sz="2400">
                <a:solidFill>
                  <a:srgbClr val="FFFFFF"/>
                </a:solidFill>
              </a:rPr>
              <a:t>Something to Receive </a:t>
            </a:r>
          </a:p>
          <a:p>
            <a:pPr algn="ctr" defTabSz="457200">
              <a:lnSpc>
                <a:spcPct val="150000"/>
              </a:lnSpc>
            </a:pPr>
            <a:r>
              <a:rPr lang="en-US" sz="2400">
                <a:solidFill>
                  <a:srgbClr val="FFFFFF"/>
                </a:solidFill>
              </a:rPr>
              <a:t>Issues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222250" y="284163"/>
            <a:ext cx="11677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2400" u="sng">
                <a:solidFill>
                  <a:srgbClr val="FFFFFF"/>
                </a:solidFill>
              </a:rPr>
              <a:t>REVIEW</a:t>
            </a:r>
          </a:p>
          <a:p>
            <a:pPr algn="ctr" defTabSz="457200"/>
            <a:r>
              <a:rPr lang="en-US" sz="2400" i="1">
                <a:solidFill>
                  <a:srgbClr val="FFFFFF"/>
                </a:solidFill>
              </a:rPr>
              <a:t> I write these things to you who believe in the name of the Son of God so that you may </a:t>
            </a:r>
            <a:r>
              <a:rPr lang="en-US" sz="2400" i="1" u="sng">
                <a:solidFill>
                  <a:srgbClr val="FFFFFF"/>
                </a:solidFill>
              </a:rPr>
              <a:t>know</a:t>
            </a:r>
            <a:r>
              <a:rPr lang="en-US" sz="2400" i="1">
                <a:solidFill>
                  <a:srgbClr val="FFFFFF"/>
                </a:solidFill>
              </a:rPr>
              <a:t> (be certain, assured, confident) that you have eternal life. </a:t>
            </a:r>
            <a:r>
              <a:rPr lang="en-US" sz="2400">
                <a:solidFill>
                  <a:srgbClr val="FFFFFF"/>
                </a:solidFill>
              </a:rPr>
              <a:t>5:13</a:t>
            </a:r>
          </a:p>
        </p:txBody>
      </p:sp>
      <p:pic>
        <p:nvPicPr>
          <p:cNvPr id="4099" name="Picture 2" descr="A picture containing clipart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2239963"/>
            <a:ext cx="6448425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7026275" y="2120900"/>
            <a:ext cx="487362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2400" u="sng">
                <a:solidFill>
                  <a:srgbClr val="FFFFFF"/>
                </a:solidFill>
              </a:rPr>
              <a:t>Confusion</a:t>
            </a: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Is Jesus able?</a:t>
            </a: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Will I receive it?</a:t>
            </a: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r>
              <a:rPr lang="en-US" sz="2400" u="sng">
                <a:solidFill>
                  <a:srgbClr val="FFFFFF"/>
                </a:solidFill>
              </a:rPr>
              <a:t>Advice: Remember</a:t>
            </a: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a. Whose they are</a:t>
            </a: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b. How they should live in light of whose they are</a:t>
            </a: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A </a:t>
            </a:r>
            <a:r>
              <a:rPr lang="en-US" sz="2400" i="1">
                <a:solidFill>
                  <a:srgbClr val="FFFFFF"/>
                </a:solidFill>
              </a:rPr>
              <a:t>Peculiar People</a:t>
            </a:r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n empty sidewalk in front of a brick wall&#10;&#10;Description automatically generate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6972300" y="793750"/>
            <a:ext cx="4943475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sz="2400" u="sng">
                <a:solidFill>
                  <a:srgbClr val="FFFFFF"/>
                </a:solidFill>
              </a:rPr>
              <a:t>The Assurance</a:t>
            </a:r>
          </a:p>
          <a:p>
            <a:pPr algn="ctr" defTabSz="457200">
              <a:lnSpc>
                <a:spcPct val="150000"/>
              </a:lnSpc>
            </a:pPr>
            <a:r>
              <a:rPr lang="en-US" sz="2400">
                <a:solidFill>
                  <a:srgbClr val="FFFFFF"/>
                </a:solidFill>
              </a:rPr>
              <a:t>You </a:t>
            </a:r>
            <a:r>
              <a:rPr lang="en-US" sz="2400" b="1" u="sng">
                <a:solidFill>
                  <a:srgbClr val="FFFFFF"/>
                </a:solidFill>
              </a:rPr>
              <a:t>know</a:t>
            </a:r>
            <a:r>
              <a:rPr lang="en-US" sz="2400">
                <a:solidFill>
                  <a:srgbClr val="FFFFFF"/>
                </a:solidFill>
              </a:rPr>
              <a:t> you have eternal life if you: </a:t>
            </a:r>
            <a:r>
              <a:rPr lang="en-US" sz="2400" i="1">
                <a:solidFill>
                  <a:srgbClr val="FFFFFF"/>
                </a:solidFill>
              </a:rPr>
              <a:t>Walk in the light</a:t>
            </a:r>
          </a:p>
          <a:p>
            <a:pPr algn="ctr" defTabSz="457200">
              <a:lnSpc>
                <a:spcPct val="150000"/>
              </a:lnSpc>
            </a:pPr>
            <a:endParaRPr lang="en-US" sz="2400" i="1">
              <a:solidFill>
                <a:srgbClr val="FFFFFF"/>
              </a:solidFill>
            </a:endParaRPr>
          </a:p>
          <a:p>
            <a:pPr algn="ctr" defTabSz="457200">
              <a:lnSpc>
                <a:spcPct val="150000"/>
              </a:lnSpc>
            </a:pPr>
            <a:r>
              <a:rPr lang="en-US" sz="2400">
                <a:solidFill>
                  <a:srgbClr val="FFFFFF"/>
                </a:solidFill>
              </a:rPr>
              <a:t>1. Acknowledge your situation (Failure and forgiveness)</a:t>
            </a:r>
          </a:p>
          <a:p>
            <a:pPr algn="ctr" defTabSz="457200">
              <a:lnSpc>
                <a:spcPct val="150000"/>
              </a:lnSpc>
            </a:pPr>
            <a:r>
              <a:rPr lang="en-US" sz="2400">
                <a:solidFill>
                  <a:srgbClr val="FFFFFF"/>
                </a:solidFill>
              </a:rPr>
              <a:t>2. Follow the example of Jesus (</a:t>
            </a:r>
            <a:r>
              <a:rPr lang="en-US" sz="2400" i="1">
                <a:solidFill>
                  <a:srgbClr val="FFFFFF"/>
                </a:solidFill>
              </a:rPr>
              <a:t>Walk as Jesus did</a:t>
            </a:r>
            <a:r>
              <a:rPr lang="en-US" sz="2400">
                <a:solidFill>
                  <a:srgbClr val="FFFFFF"/>
                </a:solidFill>
              </a:rPr>
              <a:t>)</a:t>
            </a:r>
          </a:p>
          <a:p>
            <a:pPr algn="ctr" defTabSz="457200">
              <a:lnSpc>
                <a:spcPct val="150000"/>
              </a:lnSpc>
            </a:pPr>
            <a:r>
              <a:rPr lang="en-US" sz="2400">
                <a:solidFill>
                  <a:srgbClr val="FFFFFF"/>
                </a:solidFill>
              </a:rPr>
              <a:t>3. Obey the commandments</a:t>
            </a:r>
          </a:p>
          <a:p>
            <a:pPr algn="ctr" defTabSz="457200">
              <a:lnSpc>
                <a:spcPct val="150000"/>
              </a:lnSpc>
            </a:pPr>
            <a:r>
              <a:rPr lang="en-US" sz="2400">
                <a:solidFill>
                  <a:srgbClr val="FFFFFF"/>
                </a:solidFill>
              </a:rPr>
              <a:t>(</a:t>
            </a:r>
            <a:r>
              <a:rPr lang="en-US" sz="2400" i="1">
                <a:solidFill>
                  <a:srgbClr val="FFFFFF"/>
                </a:solidFill>
              </a:rPr>
              <a:t>Love one another</a:t>
            </a:r>
            <a:r>
              <a:rPr lang="en-US" sz="240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533400" y="3429000"/>
            <a:ext cx="44672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3600" i="1">
                <a:solidFill>
                  <a:srgbClr val="FFFFFF"/>
                </a:solidFill>
              </a:rPr>
              <a:t>       Commandments</a:t>
            </a:r>
          </a:p>
          <a:p>
            <a:pPr defTabSz="457200"/>
            <a:endParaRPr lang="en-US" sz="3600" i="1">
              <a:solidFill>
                <a:srgbClr val="FFFFFF"/>
              </a:solidFill>
            </a:endParaRPr>
          </a:p>
          <a:p>
            <a:pPr defTabSz="457200"/>
            <a:r>
              <a:rPr lang="en-US" sz="3600" i="1">
                <a:solidFill>
                  <a:srgbClr val="FFFFFF"/>
                </a:solidFill>
              </a:rPr>
              <a:t>    Example of Jesus</a:t>
            </a:r>
          </a:p>
          <a:p>
            <a:pPr defTabSz="457200"/>
            <a:endParaRPr lang="en-US" sz="3600" i="1">
              <a:solidFill>
                <a:srgbClr val="FFFFFF"/>
              </a:solidFill>
            </a:endParaRPr>
          </a:p>
          <a:p>
            <a:pPr defTabSz="457200"/>
            <a:r>
              <a:rPr lang="en-US" sz="3600" i="1">
                <a:solidFill>
                  <a:srgbClr val="FFFFFF"/>
                </a:solidFill>
              </a:rPr>
              <a:t>Confess our sin</a:t>
            </a:r>
            <a:endParaRPr lang="en-US"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374650" y="844550"/>
            <a:ext cx="11304588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sz="2400">
                <a:solidFill>
                  <a:srgbClr val="FFFFFF"/>
                </a:solidFill>
              </a:rPr>
              <a:t>1 John 2:12-14</a:t>
            </a:r>
          </a:p>
          <a:p>
            <a:pPr algn="ctr" defTabSz="457200">
              <a:lnSpc>
                <a:spcPct val="150000"/>
              </a:lnSpc>
            </a:pPr>
            <a:r>
              <a:rPr lang="en-US" sz="2400" i="1">
                <a:solidFill>
                  <a:srgbClr val="FFFFFF"/>
                </a:solidFill>
              </a:rPr>
              <a:t>I write to you, dear children, because your sins have been forgiven on account of his name. </a:t>
            </a:r>
          </a:p>
          <a:p>
            <a:pPr algn="ctr" defTabSz="457200">
              <a:lnSpc>
                <a:spcPct val="150000"/>
              </a:lnSpc>
            </a:pPr>
            <a:r>
              <a:rPr lang="en-US" sz="2400" i="1">
                <a:solidFill>
                  <a:srgbClr val="FFFFFF"/>
                </a:solidFill>
              </a:rPr>
              <a:t>I write to you, fathers, because you have known him who is from the beginning. </a:t>
            </a:r>
          </a:p>
          <a:p>
            <a:pPr algn="ctr" defTabSz="457200">
              <a:lnSpc>
                <a:spcPct val="150000"/>
              </a:lnSpc>
            </a:pPr>
            <a:r>
              <a:rPr lang="en-US" sz="2400" i="1">
                <a:solidFill>
                  <a:srgbClr val="FFFFFF"/>
                </a:solidFill>
              </a:rPr>
              <a:t>I write to you, young men, because you have overcome the evil one.</a:t>
            </a:r>
          </a:p>
          <a:p>
            <a:pPr algn="ctr" defTabSz="457200">
              <a:lnSpc>
                <a:spcPct val="150000"/>
              </a:lnSpc>
            </a:pPr>
            <a:r>
              <a:rPr lang="en-US" sz="2400" i="1">
                <a:solidFill>
                  <a:srgbClr val="FFFFFF"/>
                </a:solidFill>
              </a:rPr>
              <a:t> I write to you, dear children, because you have known the Father. </a:t>
            </a:r>
          </a:p>
          <a:p>
            <a:pPr algn="ctr" defTabSz="457200">
              <a:lnSpc>
                <a:spcPct val="150000"/>
              </a:lnSpc>
            </a:pPr>
            <a:r>
              <a:rPr lang="en-US" sz="2400" i="1">
                <a:solidFill>
                  <a:srgbClr val="FFFFFF"/>
                </a:solidFill>
              </a:rPr>
              <a:t>I write to you, fathers, because you have known him who is from the beginning. </a:t>
            </a:r>
          </a:p>
          <a:p>
            <a:pPr algn="ctr" defTabSz="457200">
              <a:lnSpc>
                <a:spcPct val="150000"/>
              </a:lnSpc>
            </a:pPr>
            <a:r>
              <a:rPr lang="en-US" sz="2400" i="1">
                <a:solidFill>
                  <a:srgbClr val="FFFFFF"/>
                </a:solidFill>
              </a:rPr>
              <a:t>I write to you, young men, because you are strong, and the word of God lives in you, and you have overcome the evil one.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4525" y="758825"/>
            <a:ext cx="109029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sz="2400" i="1">
                <a:solidFill>
                  <a:srgbClr val="FFFFFF"/>
                </a:solidFill>
              </a:rPr>
              <a:t>“Every year you grow, you will find me bigger.”</a:t>
            </a:r>
          </a:p>
        </p:txBody>
      </p:sp>
      <p:pic>
        <p:nvPicPr>
          <p:cNvPr id="7171" name="Picture 2" descr="An animal standing on a beach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5" y="1716088"/>
            <a:ext cx="109029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6550" y="965200"/>
            <a:ext cx="115189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2400" u="sng">
                <a:solidFill>
                  <a:srgbClr val="FFFFFF"/>
                </a:solidFill>
              </a:rPr>
              <a:t>Why this advice at this point?</a:t>
            </a:r>
          </a:p>
          <a:p>
            <a:pPr algn="ctr" defTabSz="457200"/>
            <a:endParaRPr lang="en-US" sz="2400" i="1" u="sng">
              <a:solidFill>
                <a:srgbClr val="FFFFFF"/>
              </a:solidFill>
            </a:endParaRPr>
          </a:p>
          <a:p>
            <a:pPr algn="ctr" defTabSz="457200"/>
            <a:r>
              <a:rPr lang="en-US" sz="2400" i="1">
                <a:solidFill>
                  <a:srgbClr val="FFFFFF"/>
                </a:solidFill>
              </a:rPr>
              <a:t>Whoever loves his brother lives in the light… </a:t>
            </a:r>
            <a:r>
              <a:rPr lang="en-US" sz="2400">
                <a:solidFill>
                  <a:srgbClr val="FFFFFF"/>
                </a:solidFill>
              </a:rPr>
              <a:t>2:10</a:t>
            </a: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Problem: To love is hard!!</a:t>
            </a: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We fail…families fail…churches fail</a:t>
            </a: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r>
              <a:rPr lang="en-US" sz="2400" i="1">
                <a:solidFill>
                  <a:srgbClr val="FFFFFF"/>
                </a:solidFill>
              </a:rPr>
              <a:t>One </a:t>
            </a:r>
            <a:r>
              <a:rPr lang="en-US" sz="2400">
                <a:solidFill>
                  <a:srgbClr val="FFFFFF"/>
                </a:solidFill>
              </a:rPr>
              <a:t>source of discouragement/doubt</a:t>
            </a:r>
          </a:p>
          <a:p>
            <a:pPr algn="ctr" defTabSz="457200"/>
            <a:r>
              <a:rPr lang="en-US" sz="2400" i="1">
                <a:solidFill>
                  <a:srgbClr val="FFFFFF"/>
                </a:solidFill>
              </a:rPr>
              <a:t>=</a:t>
            </a: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Failure to love (</a:t>
            </a:r>
            <a:r>
              <a:rPr lang="en-US" sz="2400" i="1">
                <a:solidFill>
                  <a:srgbClr val="FFFFFF"/>
                </a:solidFill>
              </a:rPr>
              <a:t>conflict</a:t>
            </a:r>
            <a:r>
              <a:rPr lang="en-US" sz="2400">
                <a:solidFill>
                  <a:srgbClr val="FFFFFF"/>
                </a:solidFill>
              </a:rPr>
              <a:t> in the church)</a:t>
            </a:r>
          </a:p>
          <a:p>
            <a:pPr algn="ctr" defTabSz="457200"/>
            <a:endParaRPr lang="en-US" sz="2400" i="1">
              <a:solidFill>
                <a:srgbClr val="FFFFFF"/>
              </a:solidFill>
            </a:endParaRPr>
          </a:p>
          <a:p>
            <a:pPr algn="ctr" defTabSz="457200"/>
            <a:r>
              <a:rPr lang="en-US" sz="2400" i="1">
                <a:solidFill>
                  <a:srgbClr val="FFFFFF"/>
                </a:solidFill>
              </a:rPr>
              <a:t>One </a:t>
            </a:r>
            <a:r>
              <a:rPr lang="en-US" sz="2400">
                <a:solidFill>
                  <a:srgbClr val="FFFFFF"/>
                </a:solidFill>
              </a:rPr>
              <a:t>source of conflict: Generational Differences</a:t>
            </a: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2:12-14-Identify differences </a:t>
            </a:r>
            <a:r>
              <a:rPr lang="en-US" sz="2400">
                <a:solidFill>
                  <a:srgbClr val="FFFFFF"/>
                </a:solidFill>
                <a:sym typeface="Wingdings" pitchFamily="2" charset="2"/>
              </a:rPr>
              <a:t> </a:t>
            </a:r>
            <a:r>
              <a:rPr lang="en-US" sz="2400">
                <a:solidFill>
                  <a:srgbClr val="FFFFFF"/>
                </a:solidFill>
              </a:rPr>
              <a:t>deal with in healthy way</a:t>
            </a: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What each contributes, needs, issues to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233363" y="374650"/>
            <a:ext cx="11725275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/>
                <a:cs typeface="+mn-cs"/>
              </a:rPr>
              <a:t>A </a:t>
            </a:r>
            <a:r>
              <a:rPr lang="en-US" sz="2400" i="1" dirty="0">
                <a:solidFill>
                  <a:prstClr val="white"/>
                </a:solidFill>
                <a:latin typeface="Arial" panose="020B0604020202020204"/>
                <a:cs typeface="+mn-cs"/>
              </a:rPr>
              <a:t>second</a:t>
            </a:r>
            <a:r>
              <a:rPr lang="en-US" sz="2400" dirty="0">
                <a:solidFill>
                  <a:prstClr val="white"/>
                </a:solidFill>
                <a:latin typeface="Arial" panose="020B0604020202020204"/>
                <a:cs typeface="+mn-cs"/>
              </a:rPr>
              <a:t> source of </a:t>
            </a:r>
            <a:r>
              <a:rPr lang="en-US" sz="2400" i="1" dirty="0">
                <a:solidFill>
                  <a:prstClr val="white"/>
                </a:solidFill>
                <a:latin typeface="Arial" panose="020B0604020202020204"/>
                <a:cs typeface="+mn-cs"/>
              </a:rPr>
              <a:t>age-based</a:t>
            </a:r>
            <a:r>
              <a:rPr lang="en-US" sz="2400" dirty="0">
                <a:solidFill>
                  <a:prstClr val="white"/>
                </a:solidFill>
                <a:latin typeface="Arial" panose="020B0604020202020204"/>
                <a:cs typeface="+mn-cs"/>
              </a:rPr>
              <a:t> conflict: Spiritual Immaturity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white"/>
              </a:solidFill>
              <a:latin typeface="Arial" panose="020B0604020202020204"/>
              <a:cs typeface="+mn-cs"/>
            </a:endParaRPr>
          </a:p>
          <a:p>
            <a:pPr marL="342900" indent="-342900" algn="ctr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/>
                <a:cs typeface="+mn-cs"/>
                <a:sym typeface="Wingdings" panose="05000000000000000000" pitchFamily="2" charset="2"/>
              </a:rPr>
              <a:t>Question: is John talking about</a:t>
            </a:r>
            <a:r>
              <a:rPr lang="en-US" sz="2400" dirty="0">
                <a:solidFill>
                  <a:prstClr val="white"/>
                </a:solidFill>
                <a:latin typeface="Arial" panose="020B0604020202020204"/>
                <a:cs typeface="+mn-cs"/>
              </a:rPr>
              <a:t> chronological or spiritual groups?</a:t>
            </a:r>
          </a:p>
          <a:p>
            <a:pPr marL="342900" indent="-342900" algn="ctr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endParaRPr lang="en-US" sz="2400" dirty="0">
              <a:solidFill>
                <a:prstClr val="white"/>
              </a:solidFill>
              <a:latin typeface="Arial" panose="020B0604020202020204"/>
              <a:cs typeface="+mn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/>
                <a:cs typeface="+mn-cs"/>
              </a:rPr>
              <a:t>The plan: Spiritual growth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prstClr val="white"/>
                </a:solidFill>
                <a:latin typeface="Arial" panose="020B0604020202020204"/>
                <a:cs typeface="+mn-cs"/>
              </a:rPr>
              <a:t>When I was a child, I talked like a child, I thought like a child, I reasoned like a child. When I became a man, I put childish ways behind me. </a:t>
            </a:r>
            <a:r>
              <a:rPr lang="en-US" sz="2400" dirty="0">
                <a:solidFill>
                  <a:prstClr val="white"/>
                </a:solidFill>
                <a:latin typeface="Arial" panose="020B0604020202020204"/>
                <a:cs typeface="+mn-cs"/>
              </a:rPr>
              <a:t>1 Corinthians 13:11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white"/>
              </a:solidFill>
              <a:latin typeface="Arial" panose="020B0604020202020204"/>
              <a:cs typeface="+mn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/>
                <a:cs typeface="+mn-cs"/>
              </a:rPr>
              <a:t>Too often the reality: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prstClr val="white"/>
                </a:solidFill>
                <a:latin typeface="Arial" panose="020B0604020202020204"/>
                <a:cs typeface="+mn-cs"/>
              </a:rPr>
              <a:t>Brothers, I could not address you as spiritual but as worldly-- mere infants in Christ. I gave you milk, not solid food, for you were not yet ready for it. Indeed, you are still not ready. </a:t>
            </a:r>
            <a:r>
              <a:rPr lang="en-US" sz="2400" dirty="0">
                <a:solidFill>
                  <a:prstClr val="white"/>
                </a:solidFill>
                <a:latin typeface="Arial" panose="020B0604020202020204"/>
                <a:cs typeface="+mn-cs"/>
              </a:rPr>
              <a:t>I Corinthians 3:1-2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white"/>
              </a:solidFill>
              <a:latin typeface="Arial" panose="020B0604020202020204"/>
              <a:cs typeface="+mn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/>
                <a:cs typeface="+mn-cs"/>
              </a:rPr>
              <a:t>Some </a:t>
            </a:r>
            <a:r>
              <a:rPr lang="en-US" sz="2400" i="1" dirty="0">
                <a:solidFill>
                  <a:prstClr val="white"/>
                </a:solidFill>
                <a:latin typeface="Arial" panose="020B0604020202020204"/>
                <a:cs typeface="+mn-cs"/>
              </a:rPr>
              <a:t>chronologically </a:t>
            </a:r>
            <a:r>
              <a:rPr lang="en-US" sz="2400" dirty="0">
                <a:solidFill>
                  <a:prstClr val="white"/>
                </a:solidFill>
                <a:latin typeface="Arial" panose="020B0604020202020204"/>
                <a:cs typeface="+mn-cs"/>
              </a:rPr>
              <a:t>“mature” are </a:t>
            </a:r>
            <a:r>
              <a:rPr lang="en-US" sz="2400" i="1" dirty="0">
                <a:solidFill>
                  <a:prstClr val="white"/>
                </a:solidFill>
                <a:latin typeface="Arial" panose="020B0604020202020204"/>
                <a:cs typeface="+mn-cs"/>
              </a:rPr>
              <a:t>spiritually </a:t>
            </a:r>
            <a:r>
              <a:rPr lang="en-US" sz="2400" dirty="0">
                <a:solidFill>
                  <a:prstClr val="white"/>
                </a:solidFill>
                <a:latin typeface="Arial" panose="020B0604020202020204"/>
                <a:cs typeface="+mn-cs"/>
              </a:rPr>
              <a:t>“children”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/>
                <a:cs typeface="+mn-cs"/>
              </a:rPr>
              <a:t>And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/>
                <a:cs typeface="+mn-cs"/>
              </a:rPr>
              <a:t>Some </a:t>
            </a:r>
            <a:r>
              <a:rPr lang="en-US" sz="2400" i="1" dirty="0">
                <a:solidFill>
                  <a:prstClr val="white"/>
                </a:solidFill>
                <a:latin typeface="Arial" panose="020B0604020202020204"/>
                <a:cs typeface="+mn-cs"/>
              </a:rPr>
              <a:t>chronologically </a:t>
            </a:r>
            <a:r>
              <a:rPr lang="en-US" sz="2400" dirty="0">
                <a:solidFill>
                  <a:prstClr val="white"/>
                </a:solidFill>
                <a:latin typeface="Arial" panose="020B0604020202020204"/>
                <a:cs typeface="+mn-cs"/>
              </a:rPr>
              <a:t>“children” and </a:t>
            </a:r>
            <a:r>
              <a:rPr lang="en-US" sz="2400" i="1" dirty="0">
                <a:solidFill>
                  <a:prstClr val="white"/>
                </a:solidFill>
                <a:latin typeface="Arial" panose="020B0604020202020204"/>
                <a:cs typeface="+mn-cs"/>
              </a:rPr>
              <a:t>spiritually </a:t>
            </a:r>
            <a:r>
              <a:rPr lang="en-US" sz="2400" dirty="0">
                <a:solidFill>
                  <a:prstClr val="white"/>
                </a:solidFill>
                <a:latin typeface="Arial" panose="020B0604020202020204"/>
                <a:cs typeface="+mn-cs"/>
              </a:rPr>
              <a:t>“mature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2713" y="468313"/>
            <a:ext cx="117268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Signs of spiritual childishness:</a:t>
            </a: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Petty conflicts: You are </a:t>
            </a:r>
            <a:r>
              <a:rPr lang="en-US" sz="2400" i="1">
                <a:solidFill>
                  <a:srgbClr val="FFFFFF"/>
                </a:solidFill>
              </a:rPr>
              <a:t>infants when you are jealous and quarrelsome.</a:t>
            </a:r>
          </a:p>
          <a:p>
            <a:pPr algn="ctr" defTabSz="457200"/>
            <a:r>
              <a:rPr lang="en-US" sz="2400" i="1">
                <a:solidFill>
                  <a:srgbClr val="FFFFFF"/>
                </a:solidFill>
              </a:rPr>
              <a:t> </a:t>
            </a:r>
            <a:r>
              <a:rPr lang="en-US" sz="2400">
                <a:solidFill>
                  <a:srgbClr val="FFFFFF"/>
                </a:solidFill>
              </a:rPr>
              <a:t>1 Corinthians 3:1-3</a:t>
            </a: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Lack discernment: You are </a:t>
            </a:r>
            <a:r>
              <a:rPr lang="en-US" sz="2400" i="1">
                <a:solidFill>
                  <a:srgbClr val="FFFFFF"/>
                </a:solidFill>
              </a:rPr>
              <a:t>infants </a:t>
            </a:r>
            <a:r>
              <a:rPr lang="en-US" sz="2400">
                <a:solidFill>
                  <a:srgbClr val="FFFFFF"/>
                </a:solidFill>
              </a:rPr>
              <a:t>when you are</a:t>
            </a:r>
            <a:r>
              <a:rPr lang="en-US" sz="2400" i="1">
                <a:solidFill>
                  <a:srgbClr val="FFFFFF"/>
                </a:solidFill>
              </a:rPr>
              <a:t> blown here and there by every wind of teaching... </a:t>
            </a:r>
            <a:r>
              <a:rPr lang="en-US" sz="2400">
                <a:solidFill>
                  <a:srgbClr val="FFFFFF"/>
                </a:solidFill>
              </a:rPr>
              <a:t>Ephesians 4:14</a:t>
            </a: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Unstudied:</a:t>
            </a:r>
            <a:r>
              <a:rPr lang="en-US" sz="2400" i="1">
                <a:solidFill>
                  <a:srgbClr val="FFFFFF"/>
                </a:solidFill>
              </a:rPr>
              <a:t> </a:t>
            </a:r>
            <a:r>
              <a:rPr lang="en-US" sz="2400">
                <a:solidFill>
                  <a:srgbClr val="FFFFFF"/>
                </a:solidFill>
              </a:rPr>
              <a:t>You are infants when</a:t>
            </a:r>
            <a:r>
              <a:rPr lang="en-US" sz="2400" i="1">
                <a:solidFill>
                  <a:srgbClr val="FFFFFF"/>
                </a:solidFill>
              </a:rPr>
              <a:t> you need someone to teach you the elementary truths of God's word all over again…not acquainted with the teaching about righteousness… </a:t>
            </a:r>
            <a:r>
              <a:rPr lang="en-US" sz="2400">
                <a:solidFill>
                  <a:srgbClr val="FFFFFF"/>
                </a:solidFill>
              </a:rPr>
              <a:t>Hebrews 5:12-13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6753225" y="871538"/>
            <a:ext cx="492125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sz="2400" i="1">
                <a:solidFill>
                  <a:srgbClr val="FFFFFF"/>
                </a:solidFill>
              </a:rPr>
              <a:t>Ministry to every member…</a:t>
            </a:r>
          </a:p>
          <a:p>
            <a:pPr algn="ctr" defTabSz="457200">
              <a:lnSpc>
                <a:spcPct val="150000"/>
              </a:lnSpc>
            </a:pPr>
            <a:r>
              <a:rPr lang="en-US" sz="2400" i="1">
                <a:solidFill>
                  <a:srgbClr val="FFFFFF"/>
                </a:solidFill>
              </a:rPr>
              <a:t>Every member in ministry</a:t>
            </a:r>
            <a:endParaRPr lang="en-US" sz="2400">
              <a:solidFill>
                <a:srgbClr val="FFFFFF"/>
              </a:solidFill>
            </a:endParaRPr>
          </a:p>
          <a:p>
            <a:pPr algn="ctr" defTabSz="457200">
              <a:lnSpc>
                <a:spcPct val="150000"/>
              </a:lnSpc>
            </a:pPr>
            <a:endParaRPr lang="en-US" sz="2400">
              <a:solidFill>
                <a:srgbClr val="FFFFFF"/>
              </a:solidFill>
            </a:endParaRPr>
          </a:p>
          <a:p>
            <a:pPr algn="ctr" defTabSz="457200">
              <a:lnSpc>
                <a:spcPct val="150000"/>
              </a:lnSpc>
            </a:pPr>
            <a:r>
              <a:rPr lang="en-US" sz="2400">
                <a:solidFill>
                  <a:srgbClr val="FFFFFF"/>
                </a:solidFill>
              </a:rPr>
              <a:t>Each has particular experience</a:t>
            </a:r>
          </a:p>
          <a:p>
            <a:pPr algn="ctr" defTabSz="457200">
              <a:lnSpc>
                <a:spcPct val="150000"/>
              </a:lnSpc>
            </a:pPr>
            <a:endParaRPr lang="en-US" sz="2400">
              <a:solidFill>
                <a:srgbClr val="FFFFFF"/>
              </a:solidFill>
            </a:endParaRPr>
          </a:p>
          <a:p>
            <a:pPr algn="ctr" defTabSz="457200">
              <a:lnSpc>
                <a:spcPct val="150000"/>
              </a:lnSpc>
            </a:pPr>
            <a:r>
              <a:rPr lang="en-US" sz="2400">
                <a:solidFill>
                  <a:srgbClr val="FFFFFF"/>
                </a:solidFill>
              </a:rPr>
              <a:t>Each Contribute</a:t>
            </a:r>
          </a:p>
          <a:p>
            <a:pPr algn="ctr" defTabSz="457200">
              <a:lnSpc>
                <a:spcPct val="150000"/>
              </a:lnSpc>
            </a:pPr>
            <a:endParaRPr lang="en-US" sz="2400">
              <a:solidFill>
                <a:srgbClr val="FFFFFF"/>
              </a:solidFill>
            </a:endParaRP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Each Receive:</a:t>
            </a:r>
          </a:p>
          <a:p>
            <a:pPr algn="ctr" defTabSz="457200"/>
            <a:r>
              <a:rPr lang="en-US" sz="2400">
                <a:solidFill>
                  <a:srgbClr val="FFFFFF"/>
                </a:solidFill>
              </a:rPr>
              <a:t>Church offer/Person accept</a:t>
            </a:r>
          </a:p>
          <a:p>
            <a:pPr algn="ctr" defTabSz="457200"/>
            <a:endParaRPr lang="en-US" sz="2400">
              <a:solidFill>
                <a:srgbClr val="FFFFFF"/>
              </a:solidFill>
            </a:endParaRPr>
          </a:p>
          <a:p>
            <a:pPr algn="ctr" defTabSz="457200">
              <a:lnSpc>
                <a:spcPct val="150000"/>
              </a:lnSpc>
            </a:pPr>
            <a:r>
              <a:rPr lang="en-US" sz="2400">
                <a:solidFill>
                  <a:srgbClr val="FFFFFF"/>
                </a:solidFill>
              </a:rPr>
              <a:t>Each brings:</a:t>
            </a:r>
          </a:p>
          <a:p>
            <a:pPr algn="ctr" defTabSz="457200">
              <a:lnSpc>
                <a:spcPct val="150000"/>
              </a:lnSpc>
            </a:pPr>
            <a:r>
              <a:rPr lang="en-US" sz="2400">
                <a:solidFill>
                  <a:srgbClr val="FFFFFF"/>
                </a:solidFill>
              </a:rPr>
              <a:t>Issues need to address:</a:t>
            </a:r>
          </a:p>
        </p:txBody>
      </p:sp>
      <p:pic>
        <p:nvPicPr>
          <p:cNvPr id="11267" name="Picture 5" descr="A drawing of a person&#10;&#10;Description automatically generated"/>
          <p:cNvPicPr>
            <a:picLocks noChangeAspect="1"/>
          </p:cNvPicPr>
          <p:nvPr/>
        </p:nvPicPr>
        <p:blipFill>
          <a:blip r:embed="rId3" cstate="print"/>
          <a:srcRect b="23286"/>
          <a:stretch>
            <a:fillRect/>
          </a:stretch>
        </p:blipFill>
        <p:spPr bwMode="auto">
          <a:xfrm>
            <a:off x="684213" y="871538"/>
            <a:ext cx="57594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1414463" y="1479550"/>
            <a:ext cx="4300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800" b="1" i="1">
                <a:solidFill>
                  <a:srgbClr val="000000"/>
                </a:solidFill>
              </a:rPr>
              <a:t>Let us love one another.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 lettering, white bkgnd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lack lettering, white bkgnd" id="{EB93D1D3-286C-4653-B2AC-E3B5375F41B5}" vid="{32DA5CFA-740F-4B1E-965B-DF2BC7F026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929</Words>
  <Application>Microsoft Office PowerPoint</Application>
  <PresentationFormat>Custom</PresentationFormat>
  <Paragraphs>159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Black lettering, white bkgnd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ackles</dc:creator>
  <cp:lastModifiedBy>Dave Hendry</cp:lastModifiedBy>
  <cp:revision>1</cp:revision>
  <dcterms:created xsi:type="dcterms:W3CDTF">2019-08-20T07:39:43Z</dcterms:created>
  <dcterms:modified xsi:type="dcterms:W3CDTF">2019-08-20T22:25:59Z</dcterms:modified>
</cp:coreProperties>
</file>